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32" r:id="rId4"/>
    <p:sldMasterId id="2147483740" r:id="rId5"/>
    <p:sldMasterId id="2147483696" r:id="rId6"/>
  </p:sldMasterIdLst>
  <p:notesMasterIdLst>
    <p:notesMasterId r:id="rId24"/>
  </p:notesMasterIdLst>
  <p:handoutMasterIdLst>
    <p:handoutMasterId r:id="rId25"/>
  </p:handoutMasterIdLst>
  <p:sldIdLst>
    <p:sldId id="256" r:id="rId7"/>
    <p:sldId id="270" r:id="rId8"/>
    <p:sldId id="271" r:id="rId9"/>
    <p:sldId id="289" r:id="rId10"/>
    <p:sldId id="2713" r:id="rId11"/>
    <p:sldId id="2714" r:id="rId12"/>
    <p:sldId id="2715" r:id="rId13"/>
    <p:sldId id="2716" r:id="rId14"/>
    <p:sldId id="2718" r:id="rId15"/>
    <p:sldId id="2717" r:id="rId16"/>
    <p:sldId id="2720" r:id="rId17"/>
    <p:sldId id="2680" r:id="rId18"/>
    <p:sldId id="2719" r:id="rId19"/>
    <p:sldId id="292" r:id="rId20"/>
    <p:sldId id="293" r:id="rId21"/>
    <p:sldId id="294" r:id="rId22"/>
    <p:sldId id="2543" r:id="rId23"/>
  </p:sldIdLst>
  <p:sldSz cx="12192000" cy="6858000"/>
  <p:notesSz cx="6669088" cy="9926638"/>
  <p:embeddedFontLst>
    <p:embeddedFont>
      <p:font typeface="MS Mincho" panose="02020609040205080304" pitchFamily="49" charset="-128"/>
      <p:regular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DM Serif Display" panose="020B0604020202020204" charset="0"/>
      <p:regular r:id="rId41"/>
      <p:italic r:id="rId42"/>
    </p:embeddedFont>
    <p:embeddedFont>
      <p:font typeface="Garamond" panose="02020404030301010803" pitchFamily="18" charset="0"/>
      <p:regular r:id="rId43"/>
      <p:bold r:id="rId44"/>
      <p:italic r:id="rId45"/>
    </p:embeddedFont>
    <p:embeddedFont>
      <p:font typeface="Lato" panose="020B0604020202020204" charset="0"/>
      <p:regular r:id="rId46"/>
      <p:bold r:id="rId47"/>
      <p:italic r:id="rId48"/>
      <p:boldItalic r:id="rId49"/>
    </p:embeddedFont>
    <p:embeddedFont>
      <p:font typeface="Open Sans Light" panose="020B0604020202020204" charset="0"/>
      <p:regular r:id="rId50"/>
      <p: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110" userDrawn="1">
          <p15:clr>
            <a:srgbClr val="A4A3A4"/>
          </p15:clr>
        </p15:guide>
        <p15:guide id="4" pos="2570" userDrawn="1">
          <p15:clr>
            <a:srgbClr val="A4A3A4"/>
          </p15:clr>
        </p15:guide>
        <p15:guide id="6" orient="horz" pos="1434" userDrawn="1">
          <p15:clr>
            <a:srgbClr val="A4A3A4"/>
          </p15:clr>
        </p15:guide>
        <p15:guide id="7" orient="horz" pos="28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  <a:srgbClr val="FFFF00"/>
    <a:srgbClr val="00CCFF"/>
    <a:srgbClr val="FF9933"/>
    <a:srgbClr val="00CC66"/>
    <a:srgbClr val="A281BB"/>
    <a:srgbClr val="7E3BB0"/>
    <a:srgbClr val="0074C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AB235-A409-8807-A908-6B8FD51BFA03}" v="8" dt="2023-06-21T02:37:37.798"/>
    <p1510:client id="{9049EAB1-788E-4063-B4E7-64FAA0EC1378}" v="19" dt="2023-06-02T00:00:42.559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pos="5110"/>
        <p:guide pos="2570"/>
        <p:guide orient="horz" pos="1434"/>
        <p:guide orient="horz" pos="28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4.fntdata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2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4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ADCCD-C8B2-41BD-B3BE-87DA51A692E2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9BEAA52C-34AC-4E21-8448-7E206ADD8197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sv-SE" sz="1200" i="0" dirty="0">
              <a:latin typeface="+mn-lt"/>
              <a:cs typeface="Arial Narrow" panose="020B0604020202020204" pitchFamily="34" charset="0"/>
            </a:rPr>
            <a:t>Kaedah </a:t>
          </a:r>
          <a:r>
            <a:rPr lang="sv-SE" sz="1200" b="1" i="0" dirty="0">
              <a:latin typeface="+mn-lt"/>
              <a:cs typeface="Arial Narrow" panose="020B0604020202020204" pitchFamily="34" charset="0"/>
            </a:rPr>
            <a:t>tindakan pentadbiran</a:t>
          </a:r>
          <a:r>
            <a:rPr lang="sv-SE" sz="1200" i="0" dirty="0">
              <a:latin typeface="+mn-lt"/>
              <a:cs typeface="Arial Narrow" panose="020B0604020202020204" pitchFamily="34" charset="0"/>
            </a:rPr>
            <a:t> kepada </a:t>
          </a:r>
          <a:r>
            <a:rPr lang="sv-SE" sz="1200" b="1" i="0" dirty="0">
              <a:latin typeface="+mn-lt"/>
              <a:cs typeface="Arial Narrow" panose="020B0604020202020204" pitchFamily="34" charset="0"/>
            </a:rPr>
            <a:t>individu (Pelajar / Kakitangan/ Pelawat) atau Syarikat (Kontraktor) </a:t>
          </a:r>
          <a:r>
            <a:rPr lang="sv-SE" sz="1200" i="0" dirty="0">
              <a:latin typeface="+mn-lt"/>
              <a:cs typeface="Arial Narrow" panose="020B0604020202020204" pitchFamily="34" charset="0"/>
            </a:rPr>
            <a:t>yang melanggar peraturan Keselamatan dan Kesihatan Pekerjaan dan Alam Sekitar (KKPAS) Universiti Malaya</a:t>
          </a:r>
          <a:endParaRPr lang="en-US" sz="1200" i="0" dirty="0">
            <a:latin typeface="+mn-lt"/>
          </a:endParaRPr>
        </a:p>
      </dgm:t>
    </dgm:pt>
    <dgm:pt modelId="{3A1D7B2C-844C-4E30-A2DB-FD173D7CCCFE}" type="parTrans" cxnId="{B82BE5B0-5DA5-4FC8-BC88-7C1AB5343BDF}">
      <dgm:prSet/>
      <dgm:spPr/>
      <dgm:t>
        <a:bodyPr/>
        <a:lstStyle/>
        <a:p>
          <a:endParaRPr lang="en-US"/>
        </a:p>
      </dgm:t>
    </dgm:pt>
    <dgm:pt modelId="{6CFE84FC-D1AA-4EDD-B287-5347324F399E}" type="sibTrans" cxnId="{B82BE5B0-5DA5-4FC8-BC88-7C1AB5343BDF}">
      <dgm:prSet/>
      <dgm:spPr/>
      <dgm:t>
        <a:bodyPr/>
        <a:lstStyle/>
        <a:p>
          <a:endParaRPr lang="en-US"/>
        </a:p>
      </dgm:t>
    </dgm:pt>
    <dgm:pt modelId="{7E6386A9-BC85-41D5-B256-7AA764DA289F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Safety Compliance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berkuatkuasa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mulai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11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Okt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2021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dan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yang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boleh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mengenakan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SC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adalah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pemegang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kad</a:t>
          </a:r>
          <a:r>
            <a:rPr lang="en-US" sz="12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kuasa</a:t>
          </a:r>
          <a:endParaRPr lang="en-US" sz="1200" b="1" i="0" dirty="0">
            <a:latin typeface="+mn-lt"/>
          </a:endParaRPr>
        </a:p>
      </dgm:t>
    </dgm:pt>
    <dgm:pt modelId="{C53D660D-AE92-4507-8356-8AE6C1CFBD6C}" type="parTrans" cxnId="{0E4E8182-EA3C-41A8-9AE6-CDF735702C5C}">
      <dgm:prSet/>
      <dgm:spPr/>
      <dgm:t>
        <a:bodyPr/>
        <a:lstStyle/>
        <a:p>
          <a:endParaRPr lang="en-US"/>
        </a:p>
      </dgm:t>
    </dgm:pt>
    <dgm:pt modelId="{D1372A8E-06D4-46B9-B7B3-11FF11EB9124}" type="sibTrans" cxnId="{0E4E8182-EA3C-41A8-9AE6-CDF735702C5C}">
      <dgm:prSet/>
      <dgm:spPr/>
      <dgm:t>
        <a:bodyPr/>
        <a:lstStyle/>
        <a:p>
          <a:endParaRPr lang="en-US"/>
        </a:p>
      </dgm:t>
    </dgm:pt>
    <dgm:pt modelId="{B5F45841-90C1-480D-BC24-7B7BD9F012A9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sv-SE" sz="1200" b="1" i="0" dirty="0">
              <a:latin typeface="+mn-lt"/>
              <a:cs typeface="Arial" panose="020B0604020202020204" pitchFamily="34" charset="0"/>
            </a:rPr>
            <a:t>Ia merangkumi semua aktiviti di dalam premis Universiti Malaya dan meliputi ke atas semua kakitangan, pelajar, kontraktor dan pelawat Universiti Malaya</a:t>
          </a:r>
          <a:endParaRPr lang="en-US" sz="1200" b="1" i="0" dirty="0">
            <a:latin typeface="+mn-lt"/>
          </a:endParaRPr>
        </a:p>
      </dgm:t>
    </dgm:pt>
    <dgm:pt modelId="{3C71C176-7A23-4A1E-9F00-8CF037ED14F4}" type="sibTrans" cxnId="{98543938-E476-4CE9-96B3-4BC0404F8D4A}">
      <dgm:prSet/>
      <dgm:spPr/>
      <dgm:t>
        <a:bodyPr/>
        <a:lstStyle/>
        <a:p>
          <a:endParaRPr lang="en-US"/>
        </a:p>
      </dgm:t>
    </dgm:pt>
    <dgm:pt modelId="{37759AFF-CFC5-432B-9D64-191293C61A9A}" type="parTrans" cxnId="{98543938-E476-4CE9-96B3-4BC0404F8D4A}">
      <dgm:prSet/>
      <dgm:spPr/>
      <dgm:t>
        <a:bodyPr/>
        <a:lstStyle/>
        <a:p>
          <a:endParaRPr lang="en-US"/>
        </a:p>
      </dgm:t>
    </dgm:pt>
    <dgm:pt modelId="{98F1E6F6-105F-42D1-AA96-6E5772914A60}" type="pres">
      <dgm:prSet presAssocID="{CDEADCCD-C8B2-41BD-B3BE-87DA51A692E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B914C3B-A20D-4112-A4CF-DD8B0FB7C2B4}" type="pres">
      <dgm:prSet presAssocID="{9BEAA52C-34AC-4E21-8448-7E206ADD8197}" presName="gear1" presStyleLbl="node1" presStyleIdx="0" presStyleCnt="3" custScaleX="101429" custScaleY="95429" custLinFactNeighborX="-1554" custLinFactNeighborY="3122">
        <dgm:presLayoutVars>
          <dgm:chMax val="1"/>
          <dgm:bulletEnabled val="1"/>
        </dgm:presLayoutVars>
      </dgm:prSet>
      <dgm:spPr/>
    </dgm:pt>
    <dgm:pt modelId="{1CF31D18-AFFB-419C-8C18-CE02F2DE3D33}" type="pres">
      <dgm:prSet presAssocID="{9BEAA52C-34AC-4E21-8448-7E206ADD8197}" presName="gear1srcNode" presStyleLbl="node1" presStyleIdx="0" presStyleCnt="3"/>
      <dgm:spPr/>
    </dgm:pt>
    <dgm:pt modelId="{4CBF5CEE-5776-401D-9FE6-C2759BBEAF9D}" type="pres">
      <dgm:prSet presAssocID="{9BEAA52C-34AC-4E21-8448-7E206ADD8197}" presName="gear1dstNode" presStyleLbl="node1" presStyleIdx="0" presStyleCnt="3"/>
      <dgm:spPr/>
    </dgm:pt>
    <dgm:pt modelId="{085699A1-715F-436F-AB14-18F4FC7F74CC}" type="pres">
      <dgm:prSet presAssocID="{7E6386A9-BC85-41D5-B256-7AA764DA289F}" presName="gear2" presStyleLbl="node1" presStyleIdx="1" presStyleCnt="3" custScaleX="113932" custScaleY="106156" custLinFactNeighborX="-11177" custLinFactNeighborY="4787">
        <dgm:presLayoutVars>
          <dgm:chMax val="1"/>
          <dgm:bulletEnabled val="1"/>
        </dgm:presLayoutVars>
      </dgm:prSet>
      <dgm:spPr/>
    </dgm:pt>
    <dgm:pt modelId="{75CC222C-158A-4A8B-9937-5D7C41175A2A}" type="pres">
      <dgm:prSet presAssocID="{7E6386A9-BC85-41D5-B256-7AA764DA289F}" presName="gear2srcNode" presStyleLbl="node1" presStyleIdx="1" presStyleCnt="3"/>
      <dgm:spPr/>
    </dgm:pt>
    <dgm:pt modelId="{A0419990-9D95-4911-BBB3-0FA5387002EA}" type="pres">
      <dgm:prSet presAssocID="{7E6386A9-BC85-41D5-B256-7AA764DA289F}" presName="gear2dstNode" presStyleLbl="node1" presStyleIdx="1" presStyleCnt="3"/>
      <dgm:spPr/>
    </dgm:pt>
    <dgm:pt modelId="{243176C9-B876-47CB-BE9B-B440A03C562F}" type="pres">
      <dgm:prSet presAssocID="{B5F45841-90C1-480D-BC24-7B7BD9F012A9}" presName="gear3" presStyleLbl="node1" presStyleIdx="2" presStyleCnt="3" custScaleX="126356" custScaleY="122999" custLinFactNeighborX="4557" custLinFactNeighborY="-8955"/>
      <dgm:spPr/>
    </dgm:pt>
    <dgm:pt modelId="{A6D06B7B-9424-4DB7-9ED4-5AD3ED78FA67}" type="pres">
      <dgm:prSet presAssocID="{B5F45841-90C1-480D-BC24-7B7BD9F012A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6B1A1E8-76F5-4109-B1C7-77F5D0FA4579}" type="pres">
      <dgm:prSet presAssocID="{B5F45841-90C1-480D-BC24-7B7BD9F012A9}" presName="gear3srcNode" presStyleLbl="node1" presStyleIdx="2" presStyleCnt="3"/>
      <dgm:spPr/>
    </dgm:pt>
    <dgm:pt modelId="{37A8A6AC-3401-4EB3-83AC-741C02CDBA59}" type="pres">
      <dgm:prSet presAssocID="{B5F45841-90C1-480D-BC24-7B7BD9F012A9}" presName="gear3dstNode" presStyleLbl="node1" presStyleIdx="2" presStyleCnt="3"/>
      <dgm:spPr/>
    </dgm:pt>
    <dgm:pt modelId="{1332654D-281C-4A25-A746-0B816ACA8CED}" type="pres">
      <dgm:prSet presAssocID="{6CFE84FC-D1AA-4EDD-B287-5347324F399E}" presName="connector1" presStyleLbl="sibTrans2D1" presStyleIdx="0" presStyleCnt="3" custLinFactNeighborX="-1359" custLinFactNeighborY="2111"/>
      <dgm:spPr/>
    </dgm:pt>
    <dgm:pt modelId="{6887DD8E-71C9-4D4C-8C7F-4D11FFDACAF3}" type="pres">
      <dgm:prSet presAssocID="{D1372A8E-06D4-46B9-B7B3-11FF11EB9124}" presName="connector2" presStyleLbl="sibTrans2D1" presStyleIdx="1" presStyleCnt="3" custLinFactNeighborX="-12712" custLinFactNeighborY="5588"/>
      <dgm:spPr/>
    </dgm:pt>
    <dgm:pt modelId="{3ADC1DAA-C179-4F12-A58B-3EB0D897B31C}" type="pres">
      <dgm:prSet presAssocID="{3C71C176-7A23-4A1E-9F00-8CF037ED14F4}" presName="connector3" presStyleLbl="sibTrans2D1" presStyleIdx="2" presStyleCnt="3" custAng="199626" custLinFactNeighborX="-6076" custLinFactNeighborY="1605"/>
      <dgm:spPr/>
    </dgm:pt>
  </dgm:ptLst>
  <dgm:cxnLst>
    <dgm:cxn modelId="{4D27100E-AE2D-4D4D-BD3F-D25F9E28FC4E}" type="presOf" srcId="{7E6386A9-BC85-41D5-B256-7AA764DA289F}" destId="{A0419990-9D95-4911-BBB3-0FA5387002EA}" srcOrd="2" destOrd="0" presId="urn:microsoft.com/office/officeart/2005/8/layout/gear1"/>
    <dgm:cxn modelId="{AC8C6614-DACB-4B09-9C67-71FE1F765E19}" type="presOf" srcId="{CDEADCCD-C8B2-41BD-B3BE-87DA51A692E2}" destId="{98F1E6F6-105F-42D1-AA96-6E5772914A60}" srcOrd="0" destOrd="0" presId="urn:microsoft.com/office/officeart/2005/8/layout/gear1"/>
    <dgm:cxn modelId="{C0A3EA14-A674-4367-9775-4608C4E1AA7E}" type="presOf" srcId="{9BEAA52C-34AC-4E21-8448-7E206ADD8197}" destId="{4CBF5CEE-5776-401D-9FE6-C2759BBEAF9D}" srcOrd="2" destOrd="0" presId="urn:microsoft.com/office/officeart/2005/8/layout/gear1"/>
    <dgm:cxn modelId="{45899A30-3D9D-43BE-9FE0-7E5614991E96}" type="presOf" srcId="{B5F45841-90C1-480D-BC24-7B7BD9F012A9}" destId="{A6D06B7B-9424-4DB7-9ED4-5AD3ED78FA67}" srcOrd="1" destOrd="0" presId="urn:microsoft.com/office/officeart/2005/8/layout/gear1"/>
    <dgm:cxn modelId="{98543938-E476-4CE9-96B3-4BC0404F8D4A}" srcId="{CDEADCCD-C8B2-41BD-B3BE-87DA51A692E2}" destId="{B5F45841-90C1-480D-BC24-7B7BD9F012A9}" srcOrd="2" destOrd="0" parTransId="{37759AFF-CFC5-432B-9D64-191293C61A9A}" sibTransId="{3C71C176-7A23-4A1E-9F00-8CF037ED14F4}"/>
    <dgm:cxn modelId="{7695B44E-E63B-41CF-B167-BDF32E6B0374}" type="presOf" srcId="{6CFE84FC-D1AA-4EDD-B287-5347324F399E}" destId="{1332654D-281C-4A25-A746-0B816ACA8CED}" srcOrd="0" destOrd="0" presId="urn:microsoft.com/office/officeart/2005/8/layout/gear1"/>
    <dgm:cxn modelId="{323C9872-9759-4F7B-9E91-BF2DC53078A8}" type="presOf" srcId="{B5F45841-90C1-480D-BC24-7B7BD9F012A9}" destId="{37A8A6AC-3401-4EB3-83AC-741C02CDBA59}" srcOrd="3" destOrd="0" presId="urn:microsoft.com/office/officeart/2005/8/layout/gear1"/>
    <dgm:cxn modelId="{D3E43E80-D1A6-4535-AF3E-1D643563AC31}" type="presOf" srcId="{7E6386A9-BC85-41D5-B256-7AA764DA289F}" destId="{75CC222C-158A-4A8B-9937-5D7C41175A2A}" srcOrd="1" destOrd="0" presId="urn:microsoft.com/office/officeart/2005/8/layout/gear1"/>
    <dgm:cxn modelId="{0E4E8182-EA3C-41A8-9AE6-CDF735702C5C}" srcId="{CDEADCCD-C8B2-41BD-B3BE-87DA51A692E2}" destId="{7E6386A9-BC85-41D5-B256-7AA764DA289F}" srcOrd="1" destOrd="0" parTransId="{C53D660D-AE92-4507-8356-8AE6C1CFBD6C}" sibTransId="{D1372A8E-06D4-46B9-B7B3-11FF11EB9124}"/>
    <dgm:cxn modelId="{43853B8C-F5B5-4174-99F5-37AD6CD01C13}" type="presOf" srcId="{9BEAA52C-34AC-4E21-8448-7E206ADD8197}" destId="{1CF31D18-AFFB-419C-8C18-CE02F2DE3D33}" srcOrd="1" destOrd="0" presId="urn:microsoft.com/office/officeart/2005/8/layout/gear1"/>
    <dgm:cxn modelId="{4932AC97-93C0-4582-9909-32AA50956F32}" type="presOf" srcId="{3C71C176-7A23-4A1E-9F00-8CF037ED14F4}" destId="{3ADC1DAA-C179-4F12-A58B-3EB0D897B31C}" srcOrd="0" destOrd="0" presId="urn:microsoft.com/office/officeart/2005/8/layout/gear1"/>
    <dgm:cxn modelId="{C2FA7099-4479-497B-80C6-7ED4097F5534}" type="presOf" srcId="{B5F45841-90C1-480D-BC24-7B7BD9F012A9}" destId="{A6B1A1E8-76F5-4109-B1C7-77F5D0FA4579}" srcOrd="2" destOrd="0" presId="urn:microsoft.com/office/officeart/2005/8/layout/gear1"/>
    <dgm:cxn modelId="{E2A0FB9F-0C8A-4AEE-B8E2-C3158C94E6DB}" type="presOf" srcId="{9BEAA52C-34AC-4E21-8448-7E206ADD8197}" destId="{5B914C3B-A20D-4112-A4CF-DD8B0FB7C2B4}" srcOrd="0" destOrd="0" presId="urn:microsoft.com/office/officeart/2005/8/layout/gear1"/>
    <dgm:cxn modelId="{7B685FB0-62F1-4AA1-A27B-D4F30DD3D76C}" type="presOf" srcId="{B5F45841-90C1-480D-BC24-7B7BD9F012A9}" destId="{243176C9-B876-47CB-BE9B-B440A03C562F}" srcOrd="0" destOrd="0" presId="urn:microsoft.com/office/officeart/2005/8/layout/gear1"/>
    <dgm:cxn modelId="{B82BE5B0-5DA5-4FC8-BC88-7C1AB5343BDF}" srcId="{CDEADCCD-C8B2-41BD-B3BE-87DA51A692E2}" destId="{9BEAA52C-34AC-4E21-8448-7E206ADD8197}" srcOrd="0" destOrd="0" parTransId="{3A1D7B2C-844C-4E30-A2DB-FD173D7CCCFE}" sibTransId="{6CFE84FC-D1AA-4EDD-B287-5347324F399E}"/>
    <dgm:cxn modelId="{C33F14B3-E0C5-4B0B-9278-F859911BDE21}" type="presOf" srcId="{7E6386A9-BC85-41D5-B256-7AA764DA289F}" destId="{085699A1-715F-436F-AB14-18F4FC7F74CC}" srcOrd="0" destOrd="0" presId="urn:microsoft.com/office/officeart/2005/8/layout/gear1"/>
    <dgm:cxn modelId="{CF448BE9-FACB-4EFD-9846-F187402007B4}" type="presOf" srcId="{D1372A8E-06D4-46B9-B7B3-11FF11EB9124}" destId="{6887DD8E-71C9-4D4C-8C7F-4D11FFDACAF3}" srcOrd="0" destOrd="0" presId="urn:microsoft.com/office/officeart/2005/8/layout/gear1"/>
    <dgm:cxn modelId="{E8B5CD71-AC3D-42A7-BA4D-0514BAEF07DA}" type="presParOf" srcId="{98F1E6F6-105F-42D1-AA96-6E5772914A60}" destId="{5B914C3B-A20D-4112-A4CF-DD8B0FB7C2B4}" srcOrd="0" destOrd="0" presId="urn:microsoft.com/office/officeart/2005/8/layout/gear1"/>
    <dgm:cxn modelId="{929811E7-6D8A-41B3-86EA-FCAA031B519D}" type="presParOf" srcId="{98F1E6F6-105F-42D1-AA96-6E5772914A60}" destId="{1CF31D18-AFFB-419C-8C18-CE02F2DE3D33}" srcOrd="1" destOrd="0" presId="urn:microsoft.com/office/officeart/2005/8/layout/gear1"/>
    <dgm:cxn modelId="{C89FB0AD-61D2-4A74-A6B5-B50A48AF4FF1}" type="presParOf" srcId="{98F1E6F6-105F-42D1-AA96-6E5772914A60}" destId="{4CBF5CEE-5776-401D-9FE6-C2759BBEAF9D}" srcOrd="2" destOrd="0" presId="urn:microsoft.com/office/officeart/2005/8/layout/gear1"/>
    <dgm:cxn modelId="{DD488748-839F-42BE-9DF3-0A8C8A717568}" type="presParOf" srcId="{98F1E6F6-105F-42D1-AA96-6E5772914A60}" destId="{085699A1-715F-436F-AB14-18F4FC7F74CC}" srcOrd="3" destOrd="0" presId="urn:microsoft.com/office/officeart/2005/8/layout/gear1"/>
    <dgm:cxn modelId="{B0909B00-2B6B-4B9A-8666-007A9B151261}" type="presParOf" srcId="{98F1E6F6-105F-42D1-AA96-6E5772914A60}" destId="{75CC222C-158A-4A8B-9937-5D7C41175A2A}" srcOrd="4" destOrd="0" presId="urn:microsoft.com/office/officeart/2005/8/layout/gear1"/>
    <dgm:cxn modelId="{16797B89-0043-471E-954B-165E9AA492C6}" type="presParOf" srcId="{98F1E6F6-105F-42D1-AA96-6E5772914A60}" destId="{A0419990-9D95-4911-BBB3-0FA5387002EA}" srcOrd="5" destOrd="0" presId="urn:microsoft.com/office/officeart/2005/8/layout/gear1"/>
    <dgm:cxn modelId="{AA40C293-5179-49AC-A8E7-42CDFA6C8086}" type="presParOf" srcId="{98F1E6F6-105F-42D1-AA96-6E5772914A60}" destId="{243176C9-B876-47CB-BE9B-B440A03C562F}" srcOrd="6" destOrd="0" presId="urn:microsoft.com/office/officeart/2005/8/layout/gear1"/>
    <dgm:cxn modelId="{9F873445-258A-4763-84F5-086D41C2D286}" type="presParOf" srcId="{98F1E6F6-105F-42D1-AA96-6E5772914A60}" destId="{A6D06B7B-9424-4DB7-9ED4-5AD3ED78FA67}" srcOrd="7" destOrd="0" presId="urn:microsoft.com/office/officeart/2005/8/layout/gear1"/>
    <dgm:cxn modelId="{57332957-6CBE-4659-97A2-908D9C50DEFC}" type="presParOf" srcId="{98F1E6F6-105F-42D1-AA96-6E5772914A60}" destId="{A6B1A1E8-76F5-4109-B1C7-77F5D0FA4579}" srcOrd="8" destOrd="0" presId="urn:microsoft.com/office/officeart/2005/8/layout/gear1"/>
    <dgm:cxn modelId="{82539BB0-575F-4400-B68D-827143091CE6}" type="presParOf" srcId="{98F1E6F6-105F-42D1-AA96-6E5772914A60}" destId="{37A8A6AC-3401-4EB3-83AC-741C02CDBA59}" srcOrd="9" destOrd="0" presId="urn:microsoft.com/office/officeart/2005/8/layout/gear1"/>
    <dgm:cxn modelId="{77371193-0FB4-4EDA-A8E1-EBB748B8E906}" type="presParOf" srcId="{98F1E6F6-105F-42D1-AA96-6E5772914A60}" destId="{1332654D-281C-4A25-A746-0B816ACA8CED}" srcOrd="10" destOrd="0" presId="urn:microsoft.com/office/officeart/2005/8/layout/gear1"/>
    <dgm:cxn modelId="{EFED3CD7-E040-471E-89D0-6A31EB07FD53}" type="presParOf" srcId="{98F1E6F6-105F-42D1-AA96-6E5772914A60}" destId="{6887DD8E-71C9-4D4C-8C7F-4D11FFDACAF3}" srcOrd="11" destOrd="0" presId="urn:microsoft.com/office/officeart/2005/8/layout/gear1"/>
    <dgm:cxn modelId="{C17CAB4F-1848-4620-939C-8237D66B102D}" type="presParOf" srcId="{98F1E6F6-105F-42D1-AA96-6E5772914A60}" destId="{3ADC1DAA-C179-4F12-A58B-3EB0D897B31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B607C2-192D-4410-8936-511EF3760434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96B693A-75B1-4545-AA80-5139D1457B2A}">
      <dgm:prSet/>
      <dgm:spPr/>
      <dgm:t>
        <a:bodyPr/>
        <a:lstStyle/>
        <a:p>
          <a:r>
            <a:rPr lang="ms-MY" b="1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Pemegang Kad Kuasa / Pelapor perlu mengemukakan bukti seperti gambar, video, dokumen, saksi atau bukti yang munasabah</a:t>
          </a:r>
          <a:endParaRPr lang="ms-MY" b="1" dirty="0">
            <a:latin typeface="Arial Narrow" panose="020B0606020202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B25E7-B9E0-4396-89CA-561C4E811979}" type="parTrans" cxnId="{6336ADE1-F8FD-4181-9265-5E8169E9CFD9}">
      <dgm:prSet/>
      <dgm:spPr/>
      <dgm:t>
        <a:bodyPr/>
        <a:lstStyle/>
        <a:p>
          <a:endParaRPr lang="en-US" b="1"/>
        </a:p>
      </dgm:t>
    </dgm:pt>
    <dgm:pt modelId="{154B7DC4-F93C-494B-AFAF-E61D34C4CBAF}" type="sibTrans" cxnId="{6336ADE1-F8FD-4181-9265-5E8169E9CFD9}">
      <dgm:prSet/>
      <dgm:spPr/>
      <dgm:t>
        <a:bodyPr/>
        <a:lstStyle/>
        <a:p>
          <a:endParaRPr lang="en-US" b="1"/>
        </a:p>
      </dgm:t>
    </dgm:pt>
    <dgm:pt modelId="{4224B3D8-029E-4BA6-A80C-976365A3A3CF}">
      <dgm:prSet/>
      <dgm:spPr/>
      <dgm:t>
        <a:bodyPr/>
        <a:lstStyle/>
        <a:p>
          <a:r>
            <a:rPr lang="ms-MY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Kesalahan ditentukan melalui proses konsultasi, semakan dan perbincangan dengan pegawai–pegawai OSHREC</a:t>
          </a:r>
        </a:p>
      </dgm:t>
    </dgm:pt>
    <dgm:pt modelId="{2B2047E3-ABD8-42C4-9929-7BA07DC0986F}" type="parTrans" cxnId="{EC53C59F-25CB-4EDB-9EC3-9221F1D14085}">
      <dgm:prSet/>
      <dgm:spPr/>
      <dgm:t>
        <a:bodyPr/>
        <a:lstStyle/>
        <a:p>
          <a:endParaRPr lang="en-US" b="1"/>
        </a:p>
      </dgm:t>
    </dgm:pt>
    <dgm:pt modelId="{22C1AF2C-130D-4CC9-B995-46F5E526863F}" type="sibTrans" cxnId="{EC53C59F-25CB-4EDB-9EC3-9221F1D14085}">
      <dgm:prSet/>
      <dgm:spPr/>
      <dgm:t>
        <a:bodyPr/>
        <a:lstStyle/>
        <a:p>
          <a:endParaRPr lang="en-US" b="1"/>
        </a:p>
      </dgm:t>
    </dgm:pt>
    <dgm:pt modelId="{7E1B8B25-D762-4FFC-BE4D-F154B271B4A6}">
      <dgm:prSet/>
      <dgm:spPr/>
      <dgm:t>
        <a:bodyPr/>
        <a:lstStyle/>
        <a:p>
          <a:r>
            <a:rPr lang="ms-MY" b="1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Tandatangan / pengesahan pesalah tidak diperlukan dan dikira sah  dengan bukti diterima seperti gambar , video, dokumen atau keterangan saksi (jika sabit kesalahan)</a:t>
          </a:r>
          <a:endParaRPr lang="en-MY" b="1" dirty="0">
            <a:latin typeface="Arial Narrow" panose="020B0606020202030204" pitchFamily="34" charset="0"/>
            <a:ea typeface="Times New Roman" panose="02020603050405020304" pitchFamily="18" charset="0"/>
          </a:endParaRPr>
        </a:p>
      </dgm:t>
    </dgm:pt>
    <dgm:pt modelId="{B0B7E677-AB7F-4A64-A3EA-B807BC4BEE92}" type="parTrans" cxnId="{461EB566-AE96-4E3D-94E9-08D1E9DA17DB}">
      <dgm:prSet/>
      <dgm:spPr/>
      <dgm:t>
        <a:bodyPr/>
        <a:lstStyle/>
        <a:p>
          <a:endParaRPr lang="en-US" b="1"/>
        </a:p>
      </dgm:t>
    </dgm:pt>
    <dgm:pt modelId="{34768B44-11BF-45A3-9A29-87EF59A07DCC}" type="sibTrans" cxnId="{461EB566-AE96-4E3D-94E9-08D1E9DA17DB}">
      <dgm:prSet/>
      <dgm:spPr/>
      <dgm:t>
        <a:bodyPr/>
        <a:lstStyle/>
        <a:p>
          <a:endParaRPr lang="en-US" b="1"/>
        </a:p>
      </dgm:t>
    </dgm:pt>
    <dgm:pt modelId="{EE491F14-2692-4B6B-BF94-7C01D0B053C0}">
      <dgm:prSet/>
      <dgm:spPr/>
      <dgm:t>
        <a:bodyPr/>
        <a:lstStyle/>
        <a:p>
          <a:r>
            <a:rPr lang="ms-MY" b="1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Kesalahan pertama / kedua/ ketiga kali yang melibatkan pelbagai kesalahan dalam satu masa dikira sebagai </a:t>
          </a:r>
          <a:r>
            <a:rPr lang="ms-MY" b="1" i="1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satu kesalahan sahaja </a:t>
          </a:r>
          <a:r>
            <a:rPr lang="ms-MY" b="1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– (Dalam 1 borang SC yang sama)</a:t>
          </a:r>
          <a:endParaRPr lang="ms-MY" b="1" dirty="0">
            <a:latin typeface="Arial Narrow" panose="020B0606020202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BB21F-2525-4D2D-A2E0-A62C7A428098}" type="parTrans" cxnId="{1911AA64-07DD-43A6-A346-F2B750D106F2}">
      <dgm:prSet/>
      <dgm:spPr/>
      <dgm:t>
        <a:bodyPr/>
        <a:lstStyle/>
        <a:p>
          <a:endParaRPr lang="en-US" b="1"/>
        </a:p>
      </dgm:t>
    </dgm:pt>
    <dgm:pt modelId="{F51EFAB7-554B-4626-ACE1-366593C5646A}" type="sibTrans" cxnId="{1911AA64-07DD-43A6-A346-F2B750D106F2}">
      <dgm:prSet/>
      <dgm:spPr/>
      <dgm:t>
        <a:bodyPr/>
        <a:lstStyle/>
        <a:p>
          <a:endParaRPr lang="en-US" b="1"/>
        </a:p>
      </dgm:t>
    </dgm:pt>
    <dgm:pt modelId="{23E07063-F93D-44D1-A5B9-1C9C02204368}">
      <dgm:prSet/>
      <dgm:spPr/>
      <dgm:t>
        <a:bodyPr/>
        <a:lstStyle/>
        <a:p>
          <a:r>
            <a:rPr lang="ms-MY" b="1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Borang SC boleh diberikan secara terus (direct issued) atau diberikan kemudian (backdated issued) </a:t>
          </a:r>
          <a:endParaRPr lang="en-MY" b="1" dirty="0">
            <a:latin typeface="Arial Narrow" panose="020B0606020202030204" pitchFamily="34" charset="0"/>
            <a:ea typeface="Times New Roman" panose="02020603050405020304" pitchFamily="18" charset="0"/>
          </a:endParaRPr>
        </a:p>
      </dgm:t>
    </dgm:pt>
    <dgm:pt modelId="{8893C8E3-0277-49C2-A93E-F05C89E49C52}" type="parTrans" cxnId="{6E15EFA7-CB2F-420E-8EE7-7AD81FB291BC}">
      <dgm:prSet/>
      <dgm:spPr/>
      <dgm:t>
        <a:bodyPr/>
        <a:lstStyle/>
        <a:p>
          <a:endParaRPr lang="en-US" b="1"/>
        </a:p>
      </dgm:t>
    </dgm:pt>
    <dgm:pt modelId="{8FD6FD4A-0F95-46EA-944E-E55302DF2883}" type="sibTrans" cxnId="{6E15EFA7-CB2F-420E-8EE7-7AD81FB291BC}">
      <dgm:prSet/>
      <dgm:spPr/>
      <dgm:t>
        <a:bodyPr/>
        <a:lstStyle/>
        <a:p>
          <a:endParaRPr lang="en-US" b="1"/>
        </a:p>
      </dgm:t>
    </dgm:pt>
    <dgm:pt modelId="{5A8DDFCE-B21B-41C4-96CE-ED344EF018B8}" type="pres">
      <dgm:prSet presAssocID="{0EB607C2-192D-4410-8936-511EF3760434}" presName="Name0" presStyleCnt="0">
        <dgm:presLayoutVars>
          <dgm:chMax val="7"/>
          <dgm:chPref val="7"/>
          <dgm:dir/>
        </dgm:presLayoutVars>
      </dgm:prSet>
      <dgm:spPr/>
    </dgm:pt>
    <dgm:pt modelId="{83A23EA1-93DC-4CB8-9E1F-528F076911EB}" type="pres">
      <dgm:prSet presAssocID="{0EB607C2-192D-4410-8936-511EF3760434}" presName="Name1" presStyleCnt="0"/>
      <dgm:spPr/>
    </dgm:pt>
    <dgm:pt modelId="{EF3CF001-A09C-45EF-8A45-F02B63444DDC}" type="pres">
      <dgm:prSet presAssocID="{0EB607C2-192D-4410-8936-511EF3760434}" presName="cycle" presStyleCnt="0"/>
      <dgm:spPr/>
    </dgm:pt>
    <dgm:pt modelId="{4BDDC5CE-4516-4818-96AF-DDB22700E79A}" type="pres">
      <dgm:prSet presAssocID="{0EB607C2-192D-4410-8936-511EF3760434}" presName="srcNode" presStyleLbl="node1" presStyleIdx="0" presStyleCnt="5"/>
      <dgm:spPr/>
    </dgm:pt>
    <dgm:pt modelId="{5B95B3E7-9871-4EB0-96C4-B82BFDE22EDD}" type="pres">
      <dgm:prSet presAssocID="{0EB607C2-192D-4410-8936-511EF3760434}" presName="conn" presStyleLbl="parChTrans1D2" presStyleIdx="0" presStyleCnt="1"/>
      <dgm:spPr/>
    </dgm:pt>
    <dgm:pt modelId="{543BE24B-57F8-4393-A0E8-DB885A85259D}" type="pres">
      <dgm:prSet presAssocID="{0EB607C2-192D-4410-8936-511EF3760434}" presName="extraNode" presStyleLbl="node1" presStyleIdx="0" presStyleCnt="5"/>
      <dgm:spPr/>
    </dgm:pt>
    <dgm:pt modelId="{AE7FE78E-8D60-42B1-9CC8-A6B739F36858}" type="pres">
      <dgm:prSet presAssocID="{0EB607C2-192D-4410-8936-511EF3760434}" presName="dstNode" presStyleLbl="node1" presStyleIdx="0" presStyleCnt="5"/>
      <dgm:spPr/>
    </dgm:pt>
    <dgm:pt modelId="{9778E010-0CE9-4E33-883B-8A23C87A7DDC}" type="pres">
      <dgm:prSet presAssocID="{4224B3D8-029E-4BA6-A80C-976365A3A3CF}" presName="text_1" presStyleLbl="node1" presStyleIdx="0" presStyleCnt="5">
        <dgm:presLayoutVars>
          <dgm:bulletEnabled val="1"/>
        </dgm:presLayoutVars>
      </dgm:prSet>
      <dgm:spPr/>
    </dgm:pt>
    <dgm:pt modelId="{CB1B2A3B-FCDD-4BBB-B7C1-DF62B1E4D86C}" type="pres">
      <dgm:prSet presAssocID="{4224B3D8-029E-4BA6-A80C-976365A3A3CF}" presName="accent_1" presStyleCnt="0"/>
      <dgm:spPr/>
    </dgm:pt>
    <dgm:pt modelId="{F8B1186B-8102-4CB9-B9CA-7DBFD7AD2138}" type="pres">
      <dgm:prSet presAssocID="{4224B3D8-029E-4BA6-A80C-976365A3A3CF}" presName="accentRepeatNode" presStyleLbl="solidFgAcc1" presStyleIdx="0" presStyleCnt="5"/>
      <dgm:spPr/>
    </dgm:pt>
    <dgm:pt modelId="{72BAB7A2-A267-4DCB-9368-435BAA007549}" type="pres">
      <dgm:prSet presAssocID="{C96B693A-75B1-4545-AA80-5139D1457B2A}" presName="text_2" presStyleLbl="node1" presStyleIdx="1" presStyleCnt="5">
        <dgm:presLayoutVars>
          <dgm:bulletEnabled val="1"/>
        </dgm:presLayoutVars>
      </dgm:prSet>
      <dgm:spPr/>
    </dgm:pt>
    <dgm:pt modelId="{F2363B56-3F6E-4F88-9D66-207089DD02C9}" type="pres">
      <dgm:prSet presAssocID="{C96B693A-75B1-4545-AA80-5139D1457B2A}" presName="accent_2" presStyleCnt="0"/>
      <dgm:spPr/>
    </dgm:pt>
    <dgm:pt modelId="{0FCB4DD0-A0B6-4D4F-BF59-E209714222F0}" type="pres">
      <dgm:prSet presAssocID="{C96B693A-75B1-4545-AA80-5139D1457B2A}" presName="accentRepeatNode" presStyleLbl="solidFgAcc1" presStyleIdx="1" presStyleCnt="5"/>
      <dgm:spPr/>
    </dgm:pt>
    <dgm:pt modelId="{CA029CC6-3250-4795-8853-621F8E91030E}" type="pres">
      <dgm:prSet presAssocID="{7E1B8B25-D762-4FFC-BE4D-F154B271B4A6}" presName="text_3" presStyleLbl="node1" presStyleIdx="2" presStyleCnt="5">
        <dgm:presLayoutVars>
          <dgm:bulletEnabled val="1"/>
        </dgm:presLayoutVars>
      </dgm:prSet>
      <dgm:spPr/>
    </dgm:pt>
    <dgm:pt modelId="{27B0DD32-7C3C-4829-A9AE-F9FC07B7DDF0}" type="pres">
      <dgm:prSet presAssocID="{7E1B8B25-D762-4FFC-BE4D-F154B271B4A6}" presName="accent_3" presStyleCnt="0"/>
      <dgm:spPr/>
    </dgm:pt>
    <dgm:pt modelId="{0EF5005B-F7C5-49FB-8293-2BDCACF3FB07}" type="pres">
      <dgm:prSet presAssocID="{7E1B8B25-D762-4FFC-BE4D-F154B271B4A6}" presName="accentRepeatNode" presStyleLbl="solidFgAcc1" presStyleIdx="2" presStyleCnt="5"/>
      <dgm:spPr/>
    </dgm:pt>
    <dgm:pt modelId="{F043DFEB-22F3-4FCC-BD03-944DA809D84B}" type="pres">
      <dgm:prSet presAssocID="{23E07063-F93D-44D1-A5B9-1C9C02204368}" presName="text_4" presStyleLbl="node1" presStyleIdx="3" presStyleCnt="5">
        <dgm:presLayoutVars>
          <dgm:bulletEnabled val="1"/>
        </dgm:presLayoutVars>
      </dgm:prSet>
      <dgm:spPr/>
    </dgm:pt>
    <dgm:pt modelId="{41A10249-DC06-4FC1-A688-2E888AD9E454}" type="pres">
      <dgm:prSet presAssocID="{23E07063-F93D-44D1-A5B9-1C9C02204368}" presName="accent_4" presStyleCnt="0"/>
      <dgm:spPr/>
    </dgm:pt>
    <dgm:pt modelId="{0CBA5898-4AD8-4500-8D57-1D44641AE2EE}" type="pres">
      <dgm:prSet presAssocID="{23E07063-F93D-44D1-A5B9-1C9C02204368}" presName="accentRepeatNode" presStyleLbl="solidFgAcc1" presStyleIdx="3" presStyleCnt="5"/>
      <dgm:spPr/>
    </dgm:pt>
    <dgm:pt modelId="{77254D40-3331-4BD0-9780-58D5CFB6B61B}" type="pres">
      <dgm:prSet presAssocID="{EE491F14-2692-4B6B-BF94-7C01D0B053C0}" presName="text_5" presStyleLbl="node1" presStyleIdx="4" presStyleCnt="5">
        <dgm:presLayoutVars>
          <dgm:bulletEnabled val="1"/>
        </dgm:presLayoutVars>
      </dgm:prSet>
      <dgm:spPr/>
    </dgm:pt>
    <dgm:pt modelId="{8B73CE61-5B79-4612-BEF8-953F36B05CF0}" type="pres">
      <dgm:prSet presAssocID="{EE491F14-2692-4B6B-BF94-7C01D0B053C0}" presName="accent_5" presStyleCnt="0"/>
      <dgm:spPr/>
    </dgm:pt>
    <dgm:pt modelId="{B69AB46D-D77E-4751-B66C-33E08196E110}" type="pres">
      <dgm:prSet presAssocID="{EE491F14-2692-4B6B-BF94-7C01D0B053C0}" presName="accentRepeatNode" presStyleLbl="solidFgAcc1" presStyleIdx="4" presStyleCnt="5"/>
      <dgm:spPr/>
    </dgm:pt>
  </dgm:ptLst>
  <dgm:cxnLst>
    <dgm:cxn modelId="{B5606C08-9A80-4DE7-B406-FDD6370F7647}" type="presOf" srcId="{7E1B8B25-D762-4FFC-BE4D-F154B271B4A6}" destId="{CA029CC6-3250-4795-8853-621F8E91030E}" srcOrd="0" destOrd="0" presId="urn:microsoft.com/office/officeart/2008/layout/VerticalCurvedList"/>
    <dgm:cxn modelId="{955D8408-F83C-411D-81DA-2E166379C996}" type="presOf" srcId="{23E07063-F93D-44D1-A5B9-1C9C02204368}" destId="{F043DFEB-22F3-4FCC-BD03-944DA809D84B}" srcOrd="0" destOrd="0" presId="urn:microsoft.com/office/officeart/2008/layout/VerticalCurvedList"/>
    <dgm:cxn modelId="{14DDEB5D-78DD-4091-9635-D41E63963A33}" type="presOf" srcId="{4224B3D8-029E-4BA6-A80C-976365A3A3CF}" destId="{9778E010-0CE9-4E33-883B-8A23C87A7DDC}" srcOrd="0" destOrd="0" presId="urn:microsoft.com/office/officeart/2008/layout/VerticalCurvedList"/>
    <dgm:cxn modelId="{38876A64-4CCB-41ED-97FD-8C81A524D3FF}" type="presOf" srcId="{22C1AF2C-130D-4CC9-B995-46F5E526863F}" destId="{5B95B3E7-9871-4EB0-96C4-B82BFDE22EDD}" srcOrd="0" destOrd="0" presId="urn:microsoft.com/office/officeart/2008/layout/VerticalCurvedList"/>
    <dgm:cxn modelId="{1911AA64-07DD-43A6-A346-F2B750D106F2}" srcId="{0EB607C2-192D-4410-8936-511EF3760434}" destId="{EE491F14-2692-4B6B-BF94-7C01D0B053C0}" srcOrd="4" destOrd="0" parTransId="{145BB21F-2525-4D2D-A2E0-A62C7A428098}" sibTransId="{F51EFAB7-554B-4626-ACE1-366593C5646A}"/>
    <dgm:cxn modelId="{461EB566-AE96-4E3D-94E9-08D1E9DA17DB}" srcId="{0EB607C2-192D-4410-8936-511EF3760434}" destId="{7E1B8B25-D762-4FFC-BE4D-F154B271B4A6}" srcOrd="2" destOrd="0" parTransId="{B0B7E677-AB7F-4A64-A3EA-B807BC4BEE92}" sibTransId="{34768B44-11BF-45A3-9A29-87EF59A07DCC}"/>
    <dgm:cxn modelId="{EC53C59F-25CB-4EDB-9EC3-9221F1D14085}" srcId="{0EB607C2-192D-4410-8936-511EF3760434}" destId="{4224B3D8-029E-4BA6-A80C-976365A3A3CF}" srcOrd="0" destOrd="0" parTransId="{2B2047E3-ABD8-42C4-9929-7BA07DC0986F}" sibTransId="{22C1AF2C-130D-4CC9-B995-46F5E526863F}"/>
    <dgm:cxn modelId="{6E15EFA7-CB2F-420E-8EE7-7AD81FB291BC}" srcId="{0EB607C2-192D-4410-8936-511EF3760434}" destId="{23E07063-F93D-44D1-A5B9-1C9C02204368}" srcOrd="3" destOrd="0" parTransId="{8893C8E3-0277-49C2-A93E-F05C89E49C52}" sibTransId="{8FD6FD4A-0F95-46EA-944E-E55302DF2883}"/>
    <dgm:cxn modelId="{3EA0A4BA-5D73-4992-86BB-74BABB9086E5}" type="presOf" srcId="{0EB607C2-192D-4410-8936-511EF3760434}" destId="{5A8DDFCE-B21B-41C4-96CE-ED344EF018B8}" srcOrd="0" destOrd="0" presId="urn:microsoft.com/office/officeart/2008/layout/VerticalCurvedList"/>
    <dgm:cxn modelId="{6336ADE1-F8FD-4181-9265-5E8169E9CFD9}" srcId="{0EB607C2-192D-4410-8936-511EF3760434}" destId="{C96B693A-75B1-4545-AA80-5139D1457B2A}" srcOrd="1" destOrd="0" parTransId="{104B25E7-B9E0-4396-89CA-561C4E811979}" sibTransId="{154B7DC4-F93C-494B-AFAF-E61D34C4CBAF}"/>
    <dgm:cxn modelId="{C23997E6-68F1-4FC8-886A-E826E756E8B5}" type="presOf" srcId="{EE491F14-2692-4B6B-BF94-7C01D0B053C0}" destId="{77254D40-3331-4BD0-9780-58D5CFB6B61B}" srcOrd="0" destOrd="0" presId="urn:microsoft.com/office/officeart/2008/layout/VerticalCurvedList"/>
    <dgm:cxn modelId="{3FFCCDF5-E7A3-43EE-90BE-C2ECE602FF80}" type="presOf" srcId="{C96B693A-75B1-4545-AA80-5139D1457B2A}" destId="{72BAB7A2-A267-4DCB-9368-435BAA007549}" srcOrd="0" destOrd="0" presId="urn:microsoft.com/office/officeart/2008/layout/VerticalCurvedList"/>
    <dgm:cxn modelId="{EEE7755D-19C7-44E0-BC4C-E87304312DCD}" type="presParOf" srcId="{5A8DDFCE-B21B-41C4-96CE-ED344EF018B8}" destId="{83A23EA1-93DC-4CB8-9E1F-528F076911EB}" srcOrd="0" destOrd="0" presId="urn:microsoft.com/office/officeart/2008/layout/VerticalCurvedList"/>
    <dgm:cxn modelId="{DF670C3F-5C37-4A07-A56D-0FE084A076E9}" type="presParOf" srcId="{83A23EA1-93DC-4CB8-9E1F-528F076911EB}" destId="{EF3CF001-A09C-45EF-8A45-F02B63444DDC}" srcOrd="0" destOrd="0" presId="urn:microsoft.com/office/officeart/2008/layout/VerticalCurvedList"/>
    <dgm:cxn modelId="{5D69144E-74F5-40FE-9CA3-7D62F56D907C}" type="presParOf" srcId="{EF3CF001-A09C-45EF-8A45-F02B63444DDC}" destId="{4BDDC5CE-4516-4818-96AF-DDB22700E79A}" srcOrd="0" destOrd="0" presId="urn:microsoft.com/office/officeart/2008/layout/VerticalCurvedList"/>
    <dgm:cxn modelId="{3BB82DE7-12EB-45DD-94C7-6F9CE67EC900}" type="presParOf" srcId="{EF3CF001-A09C-45EF-8A45-F02B63444DDC}" destId="{5B95B3E7-9871-4EB0-96C4-B82BFDE22EDD}" srcOrd="1" destOrd="0" presId="urn:microsoft.com/office/officeart/2008/layout/VerticalCurvedList"/>
    <dgm:cxn modelId="{AA099FAC-91B6-4A0B-A01D-C8A6BDEC67B5}" type="presParOf" srcId="{EF3CF001-A09C-45EF-8A45-F02B63444DDC}" destId="{543BE24B-57F8-4393-A0E8-DB885A85259D}" srcOrd="2" destOrd="0" presId="urn:microsoft.com/office/officeart/2008/layout/VerticalCurvedList"/>
    <dgm:cxn modelId="{93F8715F-FC38-4122-92D7-F893BE6D5CB6}" type="presParOf" srcId="{EF3CF001-A09C-45EF-8A45-F02B63444DDC}" destId="{AE7FE78E-8D60-42B1-9CC8-A6B739F36858}" srcOrd="3" destOrd="0" presId="urn:microsoft.com/office/officeart/2008/layout/VerticalCurvedList"/>
    <dgm:cxn modelId="{EADFAEC5-3449-40A5-8A54-BDF2F65983F2}" type="presParOf" srcId="{83A23EA1-93DC-4CB8-9E1F-528F076911EB}" destId="{9778E010-0CE9-4E33-883B-8A23C87A7DDC}" srcOrd="1" destOrd="0" presId="urn:microsoft.com/office/officeart/2008/layout/VerticalCurvedList"/>
    <dgm:cxn modelId="{0DC010A7-0144-48D5-A346-81E76A33E622}" type="presParOf" srcId="{83A23EA1-93DC-4CB8-9E1F-528F076911EB}" destId="{CB1B2A3B-FCDD-4BBB-B7C1-DF62B1E4D86C}" srcOrd="2" destOrd="0" presId="urn:microsoft.com/office/officeart/2008/layout/VerticalCurvedList"/>
    <dgm:cxn modelId="{CE686F8E-7939-43F5-86E8-87D3A2925252}" type="presParOf" srcId="{CB1B2A3B-FCDD-4BBB-B7C1-DF62B1E4D86C}" destId="{F8B1186B-8102-4CB9-B9CA-7DBFD7AD2138}" srcOrd="0" destOrd="0" presId="urn:microsoft.com/office/officeart/2008/layout/VerticalCurvedList"/>
    <dgm:cxn modelId="{D17798A6-46F1-4039-A84F-FB672031C0CD}" type="presParOf" srcId="{83A23EA1-93DC-4CB8-9E1F-528F076911EB}" destId="{72BAB7A2-A267-4DCB-9368-435BAA007549}" srcOrd="3" destOrd="0" presId="urn:microsoft.com/office/officeart/2008/layout/VerticalCurvedList"/>
    <dgm:cxn modelId="{A21BE193-EE62-49FF-BB41-55FB0C7A87F7}" type="presParOf" srcId="{83A23EA1-93DC-4CB8-9E1F-528F076911EB}" destId="{F2363B56-3F6E-4F88-9D66-207089DD02C9}" srcOrd="4" destOrd="0" presId="urn:microsoft.com/office/officeart/2008/layout/VerticalCurvedList"/>
    <dgm:cxn modelId="{DD694F43-00E3-42D0-95F4-9AD3FFA8A5DD}" type="presParOf" srcId="{F2363B56-3F6E-4F88-9D66-207089DD02C9}" destId="{0FCB4DD0-A0B6-4D4F-BF59-E209714222F0}" srcOrd="0" destOrd="0" presId="urn:microsoft.com/office/officeart/2008/layout/VerticalCurvedList"/>
    <dgm:cxn modelId="{5EF5158E-FE54-4952-87E8-F191568564E2}" type="presParOf" srcId="{83A23EA1-93DC-4CB8-9E1F-528F076911EB}" destId="{CA029CC6-3250-4795-8853-621F8E91030E}" srcOrd="5" destOrd="0" presId="urn:microsoft.com/office/officeart/2008/layout/VerticalCurvedList"/>
    <dgm:cxn modelId="{9E52C9C4-E7C0-4089-ACB1-061469C5447A}" type="presParOf" srcId="{83A23EA1-93DC-4CB8-9E1F-528F076911EB}" destId="{27B0DD32-7C3C-4829-A9AE-F9FC07B7DDF0}" srcOrd="6" destOrd="0" presId="urn:microsoft.com/office/officeart/2008/layout/VerticalCurvedList"/>
    <dgm:cxn modelId="{4EB28AC6-A152-45D9-AF24-403DC1EBF120}" type="presParOf" srcId="{27B0DD32-7C3C-4829-A9AE-F9FC07B7DDF0}" destId="{0EF5005B-F7C5-49FB-8293-2BDCACF3FB07}" srcOrd="0" destOrd="0" presId="urn:microsoft.com/office/officeart/2008/layout/VerticalCurvedList"/>
    <dgm:cxn modelId="{64CA13CC-AEF7-4149-BAE2-542315AF65C2}" type="presParOf" srcId="{83A23EA1-93DC-4CB8-9E1F-528F076911EB}" destId="{F043DFEB-22F3-4FCC-BD03-944DA809D84B}" srcOrd="7" destOrd="0" presId="urn:microsoft.com/office/officeart/2008/layout/VerticalCurvedList"/>
    <dgm:cxn modelId="{EF818A55-ED65-4F4F-8EC5-CA687147E836}" type="presParOf" srcId="{83A23EA1-93DC-4CB8-9E1F-528F076911EB}" destId="{41A10249-DC06-4FC1-A688-2E888AD9E454}" srcOrd="8" destOrd="0" presId="urn:microsoft.com/office/officeart/2008/layout/VerticalCurvedList"/>
    <dgm:cxn modelId="{C38F34A3-C62D-4EAC-9BDF-20738344D20E}" type="presParOf" srcId="{41A10249-DC06-4FC1-A688-2E888AD9E454}" destId="{0CBA5898-4AD8-4500-8D57-1D44641AE2EE}" srcOrd="0" destOrd="0" presId="urn:microsoft.com/office/officeart/2008/layout/VerticalCurvedList"/>
    <dgm:cxn modelId="{69D66B66-9A14-4278-BB88-AAAC3F086298}" type="presParOf" srcId="{83A23EA1-93DC-4CB8-9E1F-528F076911EB}" destId="{77254D40-3331-4BD0-9780-58D5CFB6B61B}" srcOrd="9" destOrd="0" presId="urn:microsoft.com/office/officeart/2008/layout/VerticalCurvedList"/>
    <dgm:cxn modelId="{3422C88A-D064-4F65-B8EC-8180E5B8EEA5}" type="presParOf" srcId="{83A23EA1-93DC-4CB8-9E1F-528F076911EB}" destId="{8B73CE61-5B79-4612-BEF8-953F36B05CF0}" srcOrd="10" destOrd="0" presId="urn:microsoft.com/office/officeart/2008/layout/VerticalCurvedList"/>
    <dgm:cxn modelId="{F867DE1C-0515-4698-A105-B2B65099EFB8}" type="presParOf" srcId="{8B73CE61-5B79-4612-BEF8-953F36B05CF0}" destId="{B69AB46D-D77E-4751-B66C-33E08196E1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14C3B-A20D-4112-A4CF-DD8B0FB7C2B4}">
      <dsp:nvSpPr>
        <dsp:cNvPr id="0" name=""/>
        <dsp:cNvSpPr/>
      </dsp:nvSpPr>
      <dsp:spPr>
        <a:xfrm>
          <a:off x="3745395" y="2873845"/>
          <a:ext cx="3229304" cy="3038276"/>
        </a:xfrm>
        <a:prstGeom prst="gear9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i="0" kern="1200" dirty="0">
              <a:latin typeface="+mn-lt"/>
              <a:cs typeface="Arial Narrow" panose="020B0604020202020204" pitchFamily="34" charset="0"/>
            </a:rPr>
            <a:t>Kaedah </a:t>
          </a:r>
          <a:r>
            <a:rPr lang="sv-SE" sz="1200" b="1" i="0" kern="1200" dirty="0">
              <a:latin typeface="+mn-lt"/>
              <a:cs typeface="Arial Narrow" panose="020B0604020202020204" pitchFamily="34" charset="0"/>
            </a:rPr>
            <a:t>tindakan pentadbiran</a:t>
          </a:r>
          <a:r>
            <a:rPr lang="sv-SE" sz="1200" i="0" kern="1200" dirty="0">
              <a:latin typeface="+mn-lt"/>
              <a:cs typeface="Arial Narrow" panose="020B0604020202020204" pitchFamily="34" charset="0"/>
            </a:rPr>
            <a:t> kepada </a:t>
          </a:r>
          <a:r>
            <a:rPr lang="sv-SE" sz="1200" b="1" i="0" kern="1200" dirty="0">
              <a:latin typeface="+mn-lt"/>
              <a:cs typeface="Arial Narrow" panose="020B0604020202020204" pitchFamily="34" charset="0"/>
            </a:rPr>
            <a:t>individu (Pelajar / Kakitangan/ Pelawat) atau Syarikat (Kontraktor) </a:t>
          </a:r>
          <a:r>
            <a:rPr lang="sv-SE" sz="1200" i="0" kern="1200" dirty="0">
              <a:latin typeface="+mn-lt"/>
              <a:cs typeface="Arial Narrow" panose="020B0604020202020204" pitchFamily="34" charset="0"/>
            </a:rPr>
            <a:t>yang melanggar peraturan Keselamatan dan Kesihatan Pekerjaan dan Alam Sekitar (KKPAS) Universiti Malaya</a:t>
          </a:r>
          <a:endParaRPr lang="en-US" sz="1200" i="0" kern="1200" dirty="0">
            <a:latin typeface="+mn-lt"/>
          </a:endParaRPr>
        </a:p>
      </dsp:txBody>
      <dsp:txXfrm>
        <a:off x="4380352" y="3585547"/>
        <a:ext cx="1959390" cy="1561736"/>
      </dsp:txXfrm>
    </dsp:sp>
    <dsp:sp modelId="{085699A1-715F-436F-AB14-18F4FC7F74CC}">
      <dsp:nvSpPr>
        <dsp:cNvPr id="0" name=""/>
        <dsp:cNvSpPr/>
      </dsp:nvSpPr>
      <dsp:spPr>
        <a:xfrm>
          <a:off x="1545122" y="2088114"/>
          <a:ext cx="2638091" cy="2458038"/>
        </a:xfrm>
        <a:prstGeom prst="gear6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Safety Compliance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berkuatkuasa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mulai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11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Okt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2021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dan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yang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boleh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mengenakan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SC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adalah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pemegang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kad</a:t>
          </a:r>
          <a:r>
            <a:rPr lang="en-US" sz="1200" b="1" i="0" u="none" strike="noStrike" kern="1200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 </a:t>
          </a:r>
          <a:r>
            <a:rPr lang="en-US" sz="1200" b="1" i="0" u="none" strike="noStrike" kern="1200" cap="none" dirty="0" err="1">
              <a:solidFill>
                <a:schemeClr val="lt1"/>
              </a:solidFill>
              <a:latin typeface="+mn-lt"/>
              <a:ea typeface="Arial"/>
              <a:cs typeface="Arial"/>
              <a:sym typeface="Arial"/>
            </a:rPr>
            <a:t>kuasa</a:t>
          </a:r>
          <a:endParaRPr lang="en-US" sz="1200" b="1" i="0" kern="1200" dirty="0">
            <a:latin typeface="+mn-lt"/>
          </a:endParaRPr>
        </a:p>
      </dsp:txBody>
      <dsp:txXfrm>
        <a:off x="2190113" y="2710673"/>
        <a:ext cx="1348109" cy="1212920"/>
      </dsp:txXfrm>
    </dsp:sp>
    <dsp:sp modelId="{243176C9-B876-47CB-BE9B-B440A03C562F}">
      <dsp:nvSpPr>
        <dsp:cNvPr id="0" name=""/>
        <dsp:cNvSpPr/>
      </dsp:nvSpPr>
      <dsp:spPr>
        <a:xfrm rot="20700000">
          <a:off x="3075848" y="204133"/>
          <a:ext cx="2894533" cy="2762619"/>
        </a:xfrm>
        <a:prstGeom prst="gear6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1" i="0" kern="1200" dirty="0">
              <a:latin typeface="+mn-lt"/>
              <a:cs typeface="Arial" panose="020B0604020202020204" pitchFamily="34" charset="0"/>
            </a:rPr>
            <a:t>Ia merangkumi semua aktiviti di dalam premis Universiti Malaya dan meliputi ke atas semua kakitangan, pelajar, kontraktor dan pelawat Universiti Malaya</a:t>
          </a:r>
          <a:endParaRPr lang="en-US" sz="1200" b="1" i="0" kern="1200" dirty="0">
            <a:latin typeface="+mn-lt"/>
          </a:endParaRPr>
        </a:p>
      </dsp:txBody>
      <dsp:txXfrm rot="-20700000">
        <a:off x="3718528" y="802232"/>
        <a:ext cx="1609173" cy="1566420"/>
      </dsp:txXfrm>
    </dsp:sp>
    <dsp:sp modelId="{1332654D-281C-4A25-A746-0B816ACA8CED}">
      <dsp:nvSpPr>
        <dsp:cNvPr id="0" name=""/>
        <dsp:cNvSpPr/>
      </dsp:nvSpPr>
      <dsp:spPr>
        <a:xfrm>
          <a:off x="3535310" y="2396436"/>
          <a:ext cx="4075274" cy="4075274"/>
        </a:xfrm>
        <a:prstGeom prst="circularArrow">
          <a:avLst>
            <a:gd name="adj1" fmla="val 4687"/>
            <a:gd name="adj2" fmla="val 299029"/>
            <a:gd name="adj3" fmla="val 2544529"/>
            <a:gd name="adj4" fmla="val 1580147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7DD8E-71C9-4D4C-8C7F-4D11FFDACAF3}">
      <dsp:nvSpPr>
        <dsp:cNvPr id="0" name=""/>
        <dsp:cNvSpPr/>
      </dsp:nvSpPr>
      <dsp:spPr>
        <a:xfrm>
          <a:off x="1178757" y="1694825"/>
          <a:ext cx="2960941" cy="29609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C1DAA-C179-4F12-A58B-3EB0D897B31C}">
      <dsp:nvSpPr>
        <dsp:cNvPr id="0" name=""/>
        <dsp:cNvSpPr/>
      </dsp:nvSpPr>
      <dsp:spPr>
        <a:xfrm rot="199626">
          <a:off x="2543384" y="-1450"/>
          <a:ext cx="3192491" cy="319249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5B3E7-9871-4EB0-96C4-B82BFDE22EDD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8E010-0CE9-4E33-883B-8A23C87A7DDC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1500" b="1" kern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Kesalahan ditentukan melalui proses konsultasi, semakan dan perbincangan dengan pegawai–pegawai OSHREC</a:t>
          </a:r>
        </a:p>
      </dsp:txBody>
      <dsp:txXfrm>
        <a:off x="509717" y="338558"/>
        <a:ext cx="7541700" cy="677550"/>
      </dsp:txXfrm>
    </dsp:sp>
    <dsp:sp modelId="{F8B1186B-8102-4CB9-B9CA-7DBFD7AD2138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AB7A2-A267-4DCB-9368-435BAA007549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1500" b="1" kern="12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Pemegang Kad Kuasa / Pelapor perlu mengemukakan bukti seperti gambar, video, dokumen, saksi atau bukti yang munasabah</a:t>
          </a:r>
          <a:endParaRPr lang="ms-MY" sz="1500" b="1" kern="1200" dirty="0">
            <a:latin typeface="Arial Narrow" panose="020B0606020202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230" y="1354558"/>
        <a:ext cx="7056187" cy="677550"/>
      </dsp:txXfrm>
    </dsp:sp>
    <dsp:sp modelId="{0FCB4DD0-A0B6-4D4F-BF59-E209714222F0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29CC6-3250-4795-8853-621F8E91030E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1500" b="1" kern="12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Tandatangan / pengesahan pesalah tidak diperlukan dan dikira sah  dengan bukti diterima seperti gambar , video, dokumen atau keterangan saksi (jika sabit kesalahan)</a:t>
          </a:r>
          <a:endParaRPr lang="en-MY" sz="1500" b="1" kern="1200" dirty="0">
            <a:latin typeface="Arial Narrow" panose="020B0606020202030204" pitchFamily="34" charset="0"/>
            <a:ea typeface="Times New Roman" panose="02020603050405020304" pitchFamily="18" charset="0"/>
          </a:endParaRPr>
        </a:p>
      </dsp:txBody>
      <dsp:txXfrm>
        <a:off x="1144243" y="2370558"/>
        <a:ext cx="6907174" cy="677550"/>
      </dsp:txXfrm>
    </dsp:sp>
    <dsp:sp modelId="{0EF5005B-F7C5-49FB-8293-2BDCACF3FB07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3DFEB-22F3-4FCC-BD03-944DA809D84B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1500" b="1" kern="12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Borang SC boleh diberikan secara terus (direct issued) atau diberikan kemudian (backdated issued) </a:t>
          </a:r>
          <a:endParaRPr lang="en-MY" sz="1500" b="1" kern="1200" dirty="0">
            <a:latin typeface="Arial Narrow" panose="020B0606020202030204" pitchFamily="34" charset="0"/>
            <a:ea typeface="Times New Roman" panose="02020603050405020304" pitchFamily="18" charset="0"/>
          </a:endParaRPr>
        </a:p>
      </dsp:txBody>
      <dsp:txXfrm>
        <a:off x="995230" y="3386558"/>
        <a:ext cx="7056187" cy="677550"/>
      </dsp:txXfrm>
    </dsp:sp>
    <dsp:sp modelId="{0CBA5898-4AD8-4500-8D57-1D44641AE2EE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54D40-3331-4BD0-9780-58D5CFB6B61B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1500" b="1" kern="12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Kesalahan pertama / kedua/ ketiga kali yang melibatkan pelbagai kesalahan dalam satu masa dikira sebagai </a:t>
          </a:r>
          <a:r>
            <a:rPr lang="ms-MY" sz="1500" b="1" i="1" kern="12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satu kesalahan sahaja </a:t>
          </a:r>
          <a:r>
            <a:rPr lang="ms-MY" sz="1500" b="1" kern="120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– (Dalam 1 borang SC yang sama)</a:t>
          </a:r>
          <a:endParaRPr lang="ms-MY" sz="1500" b="1" kern="1200" dirty="0">
            <a:latin typeface="Arial Narrow" panose="020B0606020202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717" y="4402558"/>
        <a:ext cx="7541700" cy="677550"/>
      </dsp:txXfrm>
    </dsp:sp>
    <dsp:sp modelId="{B69AB46D-D77E-4751-B66C-33E08196E110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B5663A-F999-4DB0-81BD-A0ACE1E350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D569F-913B-48E1-B80A-9BCC0AA4BD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784FB-FFCE-491C-847C-BABA2B7871C8}" type="datetimeFigureOut">
              <a:rPr lang="en-MY" smtClean="0"/>
              <a:t>25/6/2023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7690D-4BDB-42B1-8900-C2E7B0B08F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04F62-8294-4D05-A831-A491D21202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DA50-C34C-47BC-82B2-F2D865E6EAD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00784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245CB-E018-46C1-A1F1-1EE301E46881}" type="datetimeFigureOut">
              <a:rPr lang="en-MY" smtClean="0"/>
              <a:t>25/6/2023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47C0D-D846-478B-B8D8-2327E120B30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2119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47C0D-D846-478B-B8D8-2327E120B300}" type="slidenum">
              <a:rPr lang="en-MY" smtClean="0"/>
              <a:t>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6297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2AB87-6F7D-4E87-AD02-77D686FFA5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84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2AB87-6F7D-4E87-AD02-77D686FFA5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2AB87-6F7D-4E87-AD02-77D686FFA5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07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2AB87-6F7D-4E87-AD02-77D686FFA5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52014"/>
            <a:ext cx="10370368" cy="1648149"/>
          </a:xfr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endParaRPr lang="en-MY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94212"/>
            <a:ext cx="10370368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| Affiliation</a:t>
            </a:r>
            <a:endParaRPr lang="en-MY"/>
          </a:p>
        </p:txBody>
      </p:sp>
      <p:grpSp>
        <p:nvGrpSpPr>
          <p:cNvPr id="2" name="Group 1"/>
          <p:cNvGrpSpPr/>
          <p:nvPr/>
        </p:nvGrpSpPr>
        <p:grpSpPr>
          <a:xfrm>
            <a:off x="0" y="5445224"/>
            <a:ext cx="9282804" cy="1274658"/>
            <a:chOff x="0" y="5445224"/>
            <a:chExt cx="9282804" cy="127465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5445224"/>
              <a:ext cx="9272459" cy="1274658"/>
              <a:chOff x="0" y="576832"/>
              <a:chExt cx="9051235" cy="127465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576832"/>
                <a:ext cx="9051235" cy="9111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" name="TextBox 9"/>
              <p:cNvSpPr txBox="1"/>
              <p:nvPr userDrawn="1"/>
            </p:nvSpPr>
            <p:spPr>
              <a:xfrm>
                <a:off x="803225" y="1512936"/>
                <a:ext cx="16730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sz="1600" b="1" i="0"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www.um.edu.my</a:t>
                </a:r>
              </a:p>
            </p:txBody>
          </p:sp>
        </p:grpSp>
        <p:sp>
          <p:nvSpPr>
            <p:cNvPr id="11" name="Rectangle 10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6" name="Picture 15" descr="Text, logo, company name&#10;&#10;Description automatically generated">
            <a:extLst>
              <a:ext uri="{FF2B5EF4-FFF2-40B4-BE49-F238E27FC236}">
                <a16:creationId xmlns:a16="http://schemas.microsoft.com/office/drawing/2014/main" id="{B996D5E9-C64F-5B81-FE05-E1AA1EB21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69" y="4877897"/>
            <a:ext cx="3180186" cy="2045779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3B0BCC-297F-DB5D-F943-39794EA3C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1_Content Slide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6"/>
          <p:cNvSpPr txBox="1">
            <a:spLocks noGrp="1"/>
          </p:cNvSpPr>
          <p:nvPr>
            <p:ph type="title"/>
          </p:nvPr>
        </p:nvSpPr>
        <p:spPr>
          <a:xfrm>
            <a:off x="824952" y="7435"/>
            <a:ext cx="10515600" cy="61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body" idx="1"/>
          </p:nvPr>
        </p:nvSpPr>
        <p:spPr>
          <a:xfrm>
            <a:off x="838200" y="805506"/>
            <a:ext cx="10515600" cy="523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sz="3200"/>
            </a:lvl1pPr>
            <a:lvl2pPr marL="914400" marR="0" lvl="1" indent="-3683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dt" idx="10"/>
          </p:nvPr>
        </p:nvSpPr>
        <p:spPr>
          <a:xfrm>
            <a:off x="824952" y="64322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ftr" idx="11"/>
          </p:nvPr>
        </p:nvSpPr>
        <p:spPr>
          <a:xfrm>
            <a:off x="6528048" y="6448014"/>
            <a:ext cx="3265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sldNum" idx="12"/>
          </p:nvPr>
        </p:nvSpPr>
        <p:spPr>
          <a:xfrm>
            <a:off x="8852012" y="6266653"/>
            <a:ext cx="1033061" cy="31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2F264E-8999-D55E-69AA-B696991D51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26830" r="12406" b="22707"/>
          <a:stretch/>
        </p:blipFill>
        <p:spPr bwMode="auto">
          <a:xfrm>
            <a:off x="10261761" y="6261078"/>
            <a:ext cx="1719444" cy="5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24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52014"/>
            <a:ext cx="10370368" cy="1648149"/>
          </a:xfr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endParaRPr lang="en-MY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94212"/>
            <a:ext cx="10370368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| Affiliation</a:t>
            </a:r>
            <a:endParaRPr lang="en-MY"/>
          </a:p>
        </p:txBody>
      </p:sp>
      <p:grpSp>
        <p:nvGrpSpPr>
          <p:cNvPr id="2" name="Group 1"/>
          <p:cNvGrpSpPr/>
          <p:nvPr/>
        </p:nvGrpSpPr>
        <p:grpSpPr>
          <a:xfrm>
            <a:off x="0" y="5445224"/>
            <a:ext cx="9282804" cy="1274658"/>
            <a:chOff x="0" y="5445224"/>
            <a:chExt cx="9282804" cy="127465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5445224"/>
              <a:ext cx="9272459" cy="1274658"/>
              <a:chOff x="0" y="576832"/>
              <a:chExt cx="9051235" cy="127465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576832"/>
                <a:ext cx="9051235" cy="9111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" name="TextBox 9"/>
              <p:cNvSpPr txBox="1"/>
              <p:nvPr userDrawn="1"/>
            </p:nvSpPr>
            <p:spPr>
              <a:xfrm>
                <a:off x="803225" y="1512936"/>
                <a:ext cx="16730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sz="1600" b="1" i="0"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www.um.edu.my</a:t>
                </a:r>
              </a:p>
            </p:txBody>
          </p:sp>
        </p:grpSp>
        <p:sp>
          <p:nvSpPr>
            <p:cNvPr id="11" name="Rectangle 10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6" name="Picture 15" descr="Text, logo, company name&#10;&#10;Description automatically generated">
            <a:extLst>
              <a:ext uri="{FF2B5EF4-FFF2-40B4-BE49-F238E27FC236}">
                <a16:creationId xmlns:a16="http://schemas.microsoft.com/office/drawing/2014/main" id="{B996D5E9-C64F-5B81-FE05-E1AA1EB21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69" y="4877897"/>
            <a:ext cx="3180186" cy="2045779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3B0BCC-297F-DB5D-F943-39794EA3C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7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066925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24952" y="6432237"/>
            <a:ext cx="2844800" cy="365125"/>
          </a:xfrm>
        </p:spPr>
        <p:txBody>
          <a:bodyPr/>
          <a:lstStyle/>
          <a:p>
            <a:fld id="{A47C3DA0-222B-4E02-BEE9-B1C021D109C3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3705311" y="6432237"/>
            <a:ext cx="32653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60295" y="5828800"/>
            <a:ext cx="1033061" cy="316726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-3170" y="6246390"/>
            <a:ext cx="9796526" cy="134938"/>
            <a:chOff x="0" y="413742"/>
            <a:chExt cx="9796526" cy="13493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3" name="Picture 12" descr="Text, logo, company name&#10;&#10;Description automatically generated">
            <a:extLst>
              <a:ext uri="{FF2B5EF4-FFF2-40B4-BE49-F238E27FC236}">
                <a16:creationId xmlns:a16="http://schemas.microsoft.com/office/drawing/2014/main" id="{EBF3D8BC-47D5-F165-6514-842528D23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87" y="5563724"/>
            <a:ext cx="2520280" cy="1621269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AF7AEF-301A-C364-8E40-4351514FC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59" y="6289313"/>
            <a:ext cx="2981527" cy="7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7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32976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634776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39BA1D-68A1-4230-A43F-81A4E781EAD6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9094502" y="6356351"/>
            <a:ext cx="2844800" cy="365125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413742"/>
            <a:ext cx="9796526" cy="134938"/>
            <a:chOff x="0" y="413742"/>
            <a:chExt cx="9796526" cy="134938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3" name="Rectangle 12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9D4279E-8ACE-EE3E-A184-06C8D948E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-121222"/>
            <a:ext cx="2981527" cy="72044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0F09BE-F725-8FDB-7334-50FA2FDCC1A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26830" r="12406" b="22707"/>
          <a:stretch/>
        </p:blipFill>
        <p:spPr bwMode="auto">
          <a:xfrm>
            <a:off x="10261761" y="46543"/>
            <a:ext cx="1719444" cy="5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48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445224"/>
            <a:ext cx="9282804" cy="911126"/>
            <a:chOff x="0" y="5445224"/>
            <a:chExt cx="9282804" cy="91112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5445224"/>
              <a:ext cx="9272459" cy="91112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844824"/>
            <a:ext cx="10444808" cy="132556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Text</a:t>
            </a:r>
            <a:endParaRPr lang="en-MY"/>
          </a:p>
        </p:txBody>
      </p:sp>
      <p:pic>
        <p:nvPicPr>
          <p:cNvPr id="19" name="Picture 18" descr="Text, logo, company name&#10;&#10;Description automatically generated">
            <a:extLst>
              <a:ext uri="{FF2B5EF4-FFF2-40B4-BE49-F238E27FC236}">
                <a16:creationId xmlns:a16="http://schemas.microsoft.com/office/drawing/2014/main" id="{68B9BBA1-F2A2-42F7-6D44-8D8C218F2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80" y="4812221"/>
            <a:ext cx="3384376" cy="2177132"/>
          </a:xfrm>
          <a:prstGeom prst="rect">
            <a:avLst/>
          </a:prstGeom>
        </p:spPr>
      </p:pic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E225DFB2-3533-FF98-484B-97197FA3710E}"/>
              </a:ext>
            </a:extLst>
          </p:cNvPr>
          <p:cNvSpPr txBox="1">
            <a:spLocks/>
          </p:cNvSpPr>
          <p:nvPr/>
        </p:nvSpPr>
        <p:spPr>
          <a:xfrm>
            <a:off x="6719255" y="6459072"/>
            <a:ext cx="1176536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uniofmalaya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EBB77108-FF2A-8857-12AD-DEA169A6D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5073" r="63515" b="65396"/>
          <a:stretch/>
        </p:blipFill>
        <p:spPr bwMode="auto">
          <a:xfrm>
            <a:off x="2639616" y="6421080"/>
            <a:ext cx="41434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2D24B75A-D2AE-84D7-FB4F-4588A8BC9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4815" r="36054" b="65654"/>
          <a:stretch/>
        </p:blipFill>
        <p:spPr bwMode="auto">
          <a:xfrm>
            <a:off x="4627443" y="6421055"/>
            <a:ext cx="38843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7C263D32-E58E-167A-A76D-9B6D92470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4" t="34047" r="5256" b="32167"/>
          <a:stretch/>
        </p:blipFill>
        <p:spPr bwMode="auto">
          <a:xfrm>
            <a:off x="4994419" y="6393410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BE392BBF-0B19-933D-499C-330AC3B1E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31974" r="63238" b="34240"/>
          <a:stretch/>
        </p:blipFill>
        <p:spPr bwMode="auto">
          <a:xfrm>
            <a:off x="6384032" y="6372758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52;p28">
            <a:extLst>
              <a:ext uri="{FF2B5EF4-FFF2-40B4-BE49-F238E27FC236}">
                <a16:creationId xmlns:a16="http://schemas.microsoft.com/office/drawing/2014/main" id="{9C608BA4-7227-32E2-0D09-456080829824}"/>
              </a:ext>
            </a:extLst>
          </p:cNvPr>
          <p:cNvSpPr txBox="1">
            <a:spLocks/>
          </p:cNvSpPr>
          <p:nvPr/>
        </p:nvSpPr>
        <p:spPr>
          <a:xfrm>
            <a:off x="5328550" y="6453336"/>
            <a:ext cx="1005163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52;p28">
            <a:extLst>
              <a:ext uri="{FF2B5EF4-FFF2-40B4-BE49-F238E27FC236}">
                <a16:creationId xmlns:a16="http://schemas.microsoft.com/office/drawing/2014/main" id="{7C9A4A83-69D0-DEEB-5D76-E452B7D3A654}"/>
              </a:ext>
            </a:extLst>
          </p:cNvPr>
          <p:cNvSpPr txBox="1">
            <a:spLocks/>
          </p:cNvSpPr>
          <p:nvPr/>
        </p:nvSpPr>
        <p:spPr>
          <a:xfrm>
            <a:off x="2986327" y="6488390"/>
            <a:ext cx="1711403" cy="16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universityofmalaya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 descr="Website Icon, Transparent Website.PNG Images &amp; Vector - FreeIconsPNG">
            <a:extLst>
              <a:ext uri="{FF2B5EF4-FFF2-40B4-BE49-F238E27FC236}">
                <a16:creationId xmlns:a16="http://schemas.microsoft.com/office/drawing/2014/main" id="{98989BFB-FCC2-BB57-D0A3-52461AFC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8200" y="6421080"/>
            <a:ext cx="342301" cy="3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152;p28">
            <a:extLst>
              <a:ext uri="{FF2B5EF4-FFF2-40B4-BE49-F238E27FC236}">
                <a16:creationId xmlns:a16="http://schemas.microsoft.com/office/drawing/2014/main" id="{4B76BE3A-D7EA-6D0F-53D0-0A6F79A6E5C0}"/>
              </a:ext>
            </a:extLst>
          </p:cNvPr>
          <p:cNvSpPr txBox="1">
            <a:spLocks/>
          </p:cNvSpPr>
          <p:nvPr/>
        </p:nvSpPr>
        <p:spPr>
          <a:xfrm>
            <a:off x="1153037" y="6473211"/>
            <a:ext cx="1496967" cy="19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www.um.edu.my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5B8143E-2562-6F66-21E9-68DCB4F370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0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94B787-46DA-4B4F-B781-E768630FCF2A}" type="datetime1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6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5368707C-1214-4B11-8C79-4E14CB93F88C}"/>
              </a:ext>
            </a:extLst>
          </p:cNvPr>
          <p:cNvSpPr/>
          <p:nvPr userDrawn="1"/>
        </p:nvSpPr>
        <p:spPr>
          <a:xfrm rot="10800000">
            <a:off x="1415480" y="0"/>
            <a:ext cx="9361040" cy="56644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764704"/>
            <a:ext cx="10515600" cy="523773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3171" y="6523508"/>
            <a:ext cx="10161151" cy="334491"/>
            <a:chOff x="0" y="413742"/>
            <a:chExt cx="9796526" cy="13493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9128207" y="6523506"/>
            <a:ext cx="1033061" cy="316726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03512" y="44624"/>
            <a:ext cx="8784976" cy="415034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F6D6EB-9704-4C74-8F33-7B3DBBCC00EC}"/>
              </a:ext>
            </a:extLst>
          </p:cNvPr>
          <p:cNvSpPr txBox="1"/>
          <p:nvPr userDrawn="1"/>
        </p:nvSpPr>
        <p:spPr>
          <a:xfrm>
            <a:off x="-6459" y="6559947"/>
            <a:ext cx="8496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PUSAT KESELAMATAN &amp; KESIHATAN PEKERJAAN, RISIKO DAN ALAM SEKITAR (OSHREC)</a:t>
            </a:r>
            <a:endParaRPr lang="en-MY" sz="1000" b="1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F5880E-627E-8F46-3BD9-C74668D4B68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26830" r="12406" b="22707"/>
          <a:stretch/>
        </p:blipFill>
        <p:spPr bwMode="auto">
          <a:xfrm>
            <a:off x="10330772" y="6248954"/>
            <a:ext cx="1719444" cy="5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5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1270-0537-8AE1-D891-44D4B4AC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C78B8-CA4E-7AF4-1B6F-43D06A5DE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240C1-9F08-D08A-EBC4-B3301F704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6328E-9982-9F09-8485-1D113C2B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2B12-920F-913E-89CA-838AF5A6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AC5D-60A9-CE09-D906-D0917267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5043A-F77C-184E-D94E-EE8EB213C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84B1-9A83-6664-0210-B77D59A2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D80D2-861A-8C34-C066-D2694986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0C07A-AD15-DE2E-F33D-B2E6868B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25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EDB9-B31E-65B3-0923-CABAA77E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C5D3D-A3FF-99D5-14B0-97721241F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E59DE-7249-3EA7-E6D4-D2C34D80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2C4AA-9820-8E58-A3AA-01AD2725A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CB1F3-059D-1DF4-E693-C32AC5B6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066925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24952" y="6432237"/>
            <a:ext cx="2844800" cy="365125"/>
          </a:xfrm>
        </p:spPr>
        <p:txBody>
          <a:bodyPr/>
          <a:lstStyle/>
          <a:p>
            <a:fld id="{A47C3DA0-222B-4E02-BEE9-B1C021D109C3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3705311" y="6432237"/>
            <a:ext cx="32653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60295" y="5828800"/>
            <a:ext cx="1033061" cy="316726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-3170" y="6246390"/>
            <a:ext cx="9796526" cy="134938"/>
            <a:chOff x="0" y="413742"/>
            <a:chExt cx="9796526" cy="13493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3" name="Picture 12" descr="Text, logo, company name&#10;&#10;Description automatically generated">
            <a:extLst>
              <a:ext uri="{FF2B5EF4-FFF2-40B4-BE49-F238E27FC236}">
                <a16:creationId xmlns:a16="http://schemas.microsoft.com/office/drawing/2014/main" id="{EBF3D8BC-47D5-F165-6514-842528D23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87" y="5563724"/>
            <a:ext cx="2520280" cy="1621269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AF7AEF-301A-C364-8E40-4351514FC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59" y="6289313"/>
            <a:ext cx="2981527" cy="7204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73F5619-991F-C34F-52FA-E99C6764F95F}"/>
              </a:ext>
            </a:extLst>
          </p:cNvPr>
          <p:cNvGrpSpPr/>
          <p:nvPr userDrawn="1"/>
        </p:nvGrpSpPr>
        <p:grpSpPr>
          <a:xfrm>
            <a:off x="-3170" y="6246390"/>
            <a:ext cx="9796526" cy="134938"/>
            <a:chOff x="0" y="413742"/>
            <a:chExt cx="9796526" cy="1349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83F201-11BC-19D7-787A-15C327ADB664}"/>
                </a:ext>
              </a:extLst>
            </p:cNvPr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8BC13B-02ED-DB5E-4B9B-B143CAF68145}"/>
                  </a:ext>
                </a:extLst>
              </p:cNvPr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2DF664-10CB-D6A4-82FC-B154A72CBE65}"/>
                  </a:ext>
                </a:extLst>
              </p:cNvPr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77CE55-7454-C743-14C8-01099FE43E67}"/>
                </a:ext>
              </a:extLst>
            </p:cNvPr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013798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21ED-3DBB-21D1-B2A7-2A0BF1B4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D74E2-A831-02E7-72A3-2F907B0AD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EED6F-410F-BF94-8C55-A85A1826F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9CD07-C32A-247F-F952-16C43B3A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112FF-DF53-55A5-5079-F25F5F38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67B5C-D49B-4EA0-CD54-1B32EADD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8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1F42-9101-ACBA-EECC-168A04D5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63C50-6171-BADE-58D1-1B737771F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C5A48-9C34-6D44-6E2D-EA41B0520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44E38-D4DC-5C63-D7BA-D5E90BDFE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2F4E5-A801-5496-62E1-328A1351F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331D2-3073-C1AC-3487-96383A8C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6F002-9788-21C2-0F08-4FEBFB9F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B22E8-56A0-FC3A-5EC1-5C9C0988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3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0317-E895-2464-4DA5-29CA7179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053F2-0308-AE65-E79F-F8878D02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99DE3-AEF3-5B6F-557A-EEDCADF3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18B7D-4B76-F6E9-AA5B-FB5EE00F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0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633E86-E5AB-A08A-D827-1056F3A8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6FA17-950E-8519-CD1E-408469EB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1AA8B-26FA-4A1C-3801-3E301419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5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3E78-AA5F-354B-7084-686AD6468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0693-C486-EBE2-FCD9-C7DDD26F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490B3-6095-ECED-4F63-F0CC02B07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773FF-0DBC-E3E7-21D2-B2EB20FF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F047-9BC0-0DB2-3ACF-E10F9FF5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09277-4F56-FB45-5796-3E404DA8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12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D7E4-ED9E-8E56-21EA-4419F24B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01845F-9DD2-3CA7-75DD-19F6670EC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8557F-CF0E-9B7C-E01F-4012F2B6E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4C913-D49A-C205-8D43-4F538847A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E8401-510C-0D5B-B320-1F811D03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B7CB5-2A10-0933-3EA8-37EB327C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1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3C4F-BA46-EB54-568A-53C60920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C7C5E-61B9-D38B-9175-78E8AE2F8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8F83-8447-01F5-860F-ECE4ED31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C033-CDF1-A8BE-A27F-2D069659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B7794-4AFB-EEDF-A4D3-6C930756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4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74DA9-01DC-2DBB-8BBD-BB64C220B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C734B-7C78-A7D9-CAE6-54242FDC2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CF065-9241-D3FD-337A-3F2CEF7A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B1D5E-6387-0661-4A59-9F1E211B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9EC99-C064-642A-84EA-93E2AA8B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23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02986CC-D516-6547-954E-BA4F692DA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097" y="3249001"/>
            <a:ext cx="3815927" cy="259198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772" algn="l"/>
              </a:tabLst>
              <a:defRPr lang="ru-RU" sz="4000" b="1" i="0" kern="1200" spc="0" baseline="0" dirty="0">
                <a:solidFill>
                  <a:schemeClr val="tx2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r>
              <a:rPr lang="en-US"/>
              <a:t>NAME OF YOUR TOP SLIDE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76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70B5-2641-4048-A5B7-426327B0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084"/>
            <a:ext cx="10515819" cy="831928"/>
          </a:xfrm>
          <a:prstGeom prst="rect">
            <a:avLst/>
          </a:prstGeom>
        </p:spPr>
        <p:txBody>
          <a:bodyPr anchor="ctr"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23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32976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634776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39BA1D-68A1-4230-A43F-81A4E781EAD6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9094502" y="6356351"/>
            <a:ext cx="2844800" cy="365125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413742"/>
            <a:ext cx="9796526" cy="134938"/>
            <a:chOff x="0" y="413742"/>
            <a:chExt cx="9796526" cy="134938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3" name="Rectangle 12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9D4279E-8ACE-EE3E-A184-06C8D948E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-121222"/>
            <a:ext cx="2981527" cy="72044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0F09BE-F725-8FDB-7334-50FA2FDCC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26830" r="12406" b="22707"/>
          <a:stretch/>
        </p:blipFill>
        <p:spPr bwMode="auto">
          <a:xfrm>
            <a:off x="10261761" y="46543"/>
            <a:ext cx="1719444" cy="5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8EE97-18DF-B82D-AD86-8A774D80BAEA}"/>
              </a:ext>
            </a:extLst>
          </p:cNvPr>
          <p:cNvGrpSpPr/>
          <p:nvPr userDrawn="1"/>
        </p:nvGrpSpPr>
        <p:grpSpPr>
          <a:xfrm>
            <a:off x="0" y="413742"/>
            <a:ext cx="9796526" cy="134938"/>
            <a:chOff x="0" y="413742"/>
            <a:chExt cx="9796526" cy="1349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56E776-9140-4A66-1EF5-82AB25641643}"/>
                </a:ext>
              </a:extLst>
            </p:cNvPr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22408AC-CD7A-9177-2AB4-8D0ACF5C9820}"/>
                  </a:ext>
                </a:extLst>
              </p:cNvPr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1B258F-9ED1-D891-0590-15A0227B1487}"/>
                  </a:ext>
                </a:extLst>
              </p:cNvPr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34A9E2-0542-481F-D590-9DABFF56D8AB}"/>
                </a:ext>
              </a:extLst>
            </p:cNvPr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331987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058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064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08486-9D45-43C8-BA76-43F6E77460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576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445224"/>
            <a:ext cx="9282804" cy="911126"/>
            <a:chOff x="0" y="5445224"/>
            <a:chExt cx="9282804" cy="91112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5445224"/>
              <a:ext cx="9272459" cy="91112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844824"/>
            <a:ext cx="10444808" cy="132556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Text</a:t>
            </a:r>
            <a:endParaRPr lang="en-MY"/>
          </a:p>
        </p:txBody>
      </p:sp>
      <p:pic>
        <p:nvPicPr>
          <p:cNvPr id="19" name="Picture 18" descr="Text, logo, company name&#10;&#10;Description automatically generated">
            <a:extLst>
              <a:ext uri="{FF2B5EF4-FFF2-40B4-BE49-F238E27FC236}">
                <a16:creationId xmlns:a16="http://schemas.microsoft.com/office/drawing/2014/main" id="{68B9BBA1-F2A2-42F7-6D44-8D8C218F2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80" y="4812221"/>
            <a:ext cx="3384376" cy="2177132"/>
          </a:xfrm>
          <a:prstGeom prst="rect">
            <a:avLst/>
          </a:prstGeom>
        </p:spPr>
      </p:pic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E225DFB2-3533-FF98-484B-97197FA3710E}"/>
              </a:ext>
            </a:extLst>
          </p:cNvPr>
          <p:cNvSpPr txBox="1">
            <a:spLocks/>
          </p:cNvSpPr>
          <p:nvPr/>
        </p:nvSpPr>
        <p:spPr>
          <a:xfrm>
            <a:off x="6719255" y="6459072"/>
            <a:ext cx="1176536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uniofmalaya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EBB77108-FF2A-8857-12AD-DEA169A6D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5073" r="63515" b="65396"/>
          <a:stretch/>
        </p:blipFill>
        <p:spPr bwMode="auto">
          <a:xfrm>
            <a:off x="2639616" y="6421080"/>
            <a:ext cx="41434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2D24B75A-D2AE-84D7-FB4F-4588A8BC9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4815" r="36054" b="65654"/>
          <a:stretch/>
        </p:blipFill>
        <p:spPr bwMode="auto">
          <a:xfrm>
            <a:off x="4627443" y="6421055"/>
            <a:ext cx="38843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7C263D32-E58E-167A-A76D-9B6D92470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4" t="34047" r="5256" b="32167"/>
          <a:stretch/>
        </p:blipFill>
        <p:spPr bwMode="auto">
          <a:xfrm>
            <a:off x="4994419" y="6393410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BE392BBF-0B19-933D-499C-330AC3B1E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31974" r="63238" b="34240"/>
          <a:stretch/>
        </p:blipFill>
        <p:spPr bwMode="auto">
          <a:xfrm>
            <a:off x="6384032" y="6372758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52;p28">
            <a:extLst>
              <a:ext uri="{FF2B5EF4-FFF2-40B4-BE49-F238E27FC236}">
                <a16:creationId xmlns:a16="http://schemas.microsoft.com/office/drawing/2014/main" id="{9C608BA4-7227-32E2-0D09-456080829824}"/>
              </a:ext>
            </a:extLst>
          </p:cNvPr>
          <p:cNvSpPr txBox="1">
            <a:spLocks/>
          </p:cNvSpPr>
          <p:nvPr/>
        </p:nvSpPr>
        <p:spPr>
          <a:xfrm>
            <a:off x="5328550" y="6453336"/>
            <a:ext cx="1005163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52;p28">
            <a:extLst>
              <a:ext uri="{FF2B5EF4-FFF2-40B4-BE49-F238E27FC236}">
                <a16:creationId xmlns:a16="http://schemas.microsoft.com/office/drawing/2014/main" id="{7C9A4A83-69D0-DEEB-5D76-E452B7D3A654}"/>
              </a:ext>
            </a:extLst>
          </p:cNvPr>
          <p:cNvSpPr txBox="1">
            <a:spLocks/>
          </p:cNvSpPr>
          <p:nvPr/>
        </p:nvSpPr>
        <p:spPr>
          <a:xfrm>
            <a:off x="2986327" y="6488390"/>
            <a:ext cx="1711403" cy="16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 err="1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universityofmalaya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 descr="Website Icon, Transparent Website.PNG Images &amp; Vector - FreeIconsPNG">
            <a:extLst>
              <a:ext uri="{FF2B5EF4-FFF2-40B4-BE49-F238E27FC236}">
                <a16:creationId xmlns:a16="http://schemas.microsoft.com/office/drawing/2014/main" id="{98989BFB-FCC2-BB57-D0A3-52461AFC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8200" y="6421080"/>
            <a:ext cx="342301" cy="3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152;p28">
            <a:extLst>
              <a:ext uri="{FF2B5EF4-FFF2-40B4-BE49-F238E27FC236}">
                <a16:creationId xmlns:a16="http://schemas.microsoft.com/office/drawing/2014/main" id="{4B76BE3A-D7EA-6D0F-53D0-0A6F79A6E5C0}"/>
              </a:ext>
            </a:extLst>
          </p:cNvPr>
          <p:cNvSpPr txBox="1">
            <a:spLocks/>
          </p:cNvSpPr>
          <p:nvPr/>
        </p:nvSpPr>
        <p:spPr>
          <a:xfrm>
            <a:off x="1153037" y="6473211"/>
            <a:ext cx="1496967" cy="19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www.um.edu.my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5B8143E-2562-6F66-21E9-68DCB4F370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2085"/>
            <a:ext cx="5976909" cy="8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61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39BA1D-68A1-4230-A43F-81A4E781EAD6}" type="datetime1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DE5094-AB80-4D5E-A439-9E1CF8354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042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C098D6-B430-449E-98DC-F8A91FB8A49E}" type="datetimeFigureOut">
              <a:rPr lang="en-MY" smtClean="0"/>
              <a:t>25/6/2023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F8E3AE-0680-42DD-A841-5C41F0187E8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9977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439BA1D-68A1-4230-A43F-81A4E781EAD6}" type="datetime1">
              <a:rPr lang="en-US" smtClean="0"/>
              <a:t>6/25/2023</a:t>
            </a:fld>
            <a:endParaRPr lang="en-US"/>
          </a:p>
        </p:txBody>
      </p:sp>
      <p:sp>
        <p:nvSpPr>
          <p:cNvPr id="92" name="Google Shape;92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93" name="Google Shape;93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FDE5094-AB80-4D5E-A439-9E1CF8354BD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EFF8A4F-193B-49CA-30DF-4E2D29153E92}"/>
              </a:ext>
            </a:extLst>
          </p:cNvPr>
          <p:cNvSpPr/>
          <p:nvPr/>
        </p:nvSpPr>
        <p:spPr>
          <a:xfrm rot="10800000">
            <a:off x="1415480" y="0"/>
            <a:ext cx="9361040" cy="56644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89CC0B-798D-0166-BDDC-516F4CE77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3512" y="44624"/>
            <a:ext cx="8784976" cy="415034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1013037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5368707C-1214-4B11-8C79-4E14CB93F88C}"/>
              </a:ext>
            </a:extLst>
          </p:cNvPr>
          <p:cNvSpPr/>
          <p:nvPr/>
        </p:nvSpPr>
        <p:spPr>
          <a:xfrm rot="10800000">
            <a:off x="1415480" y="0"/>
            <a:ext cx="9361040" cy="56644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764704"/>
            <a:ext cx="10515600" cy="523773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3171" y="6523508"/>
            <a:ext cx="10161151" cy="334491"/>
            <a:chOff x="0" y="413742"/>
            <a:chExt cx="9796526" cy="13493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9128207" y="6523506"/>
            <a:ext cx="1033061" cy="316726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03512" y="44624"/>
            <a:ext cx="8784976" cy="415034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F6D6EB-9704-4C74-8F33-7B3DBBCC00EC}"/>
              </a:ext>
            </a:extLst>
          </p:cNvPr>
          <p:cNvSpPr txBox="1"/>
          <p:nvPr/>
        </p:nvSpPr>
        <p:spPr>
          <a:xfrm>
            <a:off x="-6459" y="6559947"/>
            <a:ext cx="8496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PUSAT KESELAMATAN &amp; KESIHATAN PEKERJAAN, RISIKO DAN ALAM SEKITAR (OSHREC)</a:t>
            </a:r>
            <a:endParaRPr lang="en-MY" sz="1000" b="1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F5880E-627E-8F46-3BD9-C74668D4B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26830" r="12406" b="22707"/>
          <a:stretch/>
        </p:blipFill>
        <p:spPr bwMode="auto">
          <a:xfrm>
            <a:off x="10330772" y="6248954"/>
            <a:ext cx="1719444" cy="5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969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94-6693-15AD-30A4-27DC66EBE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1E99F-AF99-27F7-9C4A-DE3FB7A2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89EBA-7823-56F8-523B-A9DA9712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98D6-B430-449E-98DC-F8A91FB8A49E}" type="datetimeFigureOut">
              <a:rPr lang="en-MY" smtClean="0"/>
              <a:t>25/6/2023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9D42-2EDF-380C-A1BD-8751969F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2520-06CA-8D8E-2A84-A9359B37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8E3AE-0680-42DD-A841-5C41F0187E8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54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9BA1D-68A1-4230-A43F-81A4E781EAD6}" type="datetime1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E5094-AB80-4D5E-A439-9E1CF8354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2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781" r:id="rId8"/>
    <p:sldLayoutId id="2147483686" r:id="rId9"/>
    <p:sldLayoutId id="2147483687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04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0EF76B-F3A5-A2F0-4B52-506D7E4E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62EB-B645-BE3A-0DD7-92B73C513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1126-185E-37EC-9D28-AE2D35A5A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53340-F0E3-459A-A36E-174C05534C6D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E7927-FC0D-1B3A-5EF3-5A137D098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36D-A078-79CB-89FE-4F95EA3B4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5C977-69F0-4840-A360-2D882111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96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84" r:id="rId3"/>
    <p:sldLayoutId id="2147483785" r:id="rId4"/>
    <p:sldLayoutId id="2147483782" r:id="rId5"/>
  </p:sldLayoutIdLst>
  <p:hf hdr="0"/>
  <p:txStyles>
    <p:titleStyle>
      <a:lvl1pPr algn="ctr" defTabSz="1219201" rtl="0" eaLnBrk="1" latinLnBrk="0" hangingPunct="1">
        <a:spcBef>
          <a:spcPct val="0"/>
        </a:spcBef>
        <a:buNone/>
        <a:defRPr sz="5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1" indent="-457201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1" algn="l" defTabSz="121920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5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5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»"/>
        <a:defRPr sz="265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1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359A4C-1967-7E68-81FB-ADCA5EB64C78}"/>
              </a:ext>
            </a:extLst>
          </p:cNvPr>
          <p:cNvSpPr/>
          <p:nvPr/>
        </p:nvSpPr>
        <p:spPr>
          <a:xfrm>
            <a:off x="0" y="0"/>
            <a:ext cx="12192000" cy="1340768"/>
          </a:xfrm>
          <a:prstGeom prst="rect">
            <a:avLst/>
          </a:prstGeom>
          <a:gradFill flip="none" rotWithShape="1">
            <a:gsLst>
              <a:gs pos="30000">
                <a:srgbClr val="50534C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049" y="1440874"/>
            <a:ext cx="11443900" cy="3352799"/>
          </a:xfrm>
        </p:spPr>
        <p:txBody>
          <a:bodyPr>
            <a:noAutofit/>
          </a:bodyPr>
          <a:lstStyle/>
          <a:p>
            <a:pPr algn="ctr"/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br>
              <a:rPr lang="en-MY" sz="4800" dirty="0">
                <a:effectLst/>
                <a:latin typeface="Lato" panose="020F0502020204030203" pitchFamily="34" charset="0"/>
              </a:rPr>
            </a:br>
            <a:r>
              <a:rPr lang="en-MY" sz="4400" dirty="0">
                <a:effectLst/>
                <a:latin typeface="Lato" panose="020B0604020202020204" charset="0"/>
              </a:rPr>
              <a:t>TAKLIMAT </a:t>
            </a:r>
            <a:r>
              <a:rPr lang="en-US" sz="4400" dirty="0">
                <a:latin typeface="Lato" panose="020B0604020202020204" charset="0"/>
                <a:ea typeface="MS Mincho" panose="02020609040205080304" pitchFamily="49" charset="-128"/>
                <a:cs typeface="Arial Narrow" panose="020B0604020202020204" pitchFamily="34" charset="0"/>
              </a:rPr>
              <a:t>PEMATUHAN KESELAMATAN / SAFETY COMPLIANCE (SC)</a:t>
            </a:r>
            <a:br>
              <a:rPr lang="en-US" sz="4400" dirty="0">
                <a:latin typeface="Lato" panose="020B0604020202020204" charset="0"/>
                <a:ea typeface="MS Mincho" panose="02020609040205080304" pitchFamily="49" charset="-128"/>
                <a:cs typeface="Arial Narrow" panose="020B0604020202020204" pitchFamily="34" charset="0"/>
              </a:rPr>
            </a:br>
            <a:br>
              <a:rPr lang="en-MY" sz="4800" dirty="0">
                <a:effectLst/>
                <a:latin typeface="Lato" panose="020B0604020202020204" charset="0"/>
              </a:rPr>
            </a:br>
            <a:r>
              <a:rPr lang="en-MY" sz="4400" dirty="0">
                <a:effectLst/>
                <a:latin typeface="Lato"/>
                <a:cs typeface="Arial"/>
              </a:rPr>
              <a:t>2 JUN</a:t>
            </a:r>
            <a:r>
              <a:rPr lang="en-MY" sz="4400" dirty="0">
                <a:effectLst/>
                <a:latin typeface="Lato"/>
                <a:ea typeface="Lato"/>
                <a:cs typeface="Arial"/>
              </a:rPr>
              <a:t>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2915C-F61F-4256-8844-DA3634C22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3" b="50000"/>
          <a:stretch/>
        </p:blipFill>
        <p:spPr>
          <a:xfrm>
            <a:off x="2008277" y="0"/>
            <a:ext cx="8175445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32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SENARAI KESALAHAN </a:t>
            </a:r>
            <a:endParaRPr lang="en-MY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544989-44A3-4095-9CB3-D7EEB7FAC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841931"/>
              </p:ext>
            </p:extLst>
          </p:nvPr>
        </p:nvGraphicFramePr>
        <p:xfrm>
          <a:off x="1440872" y="675377"/>
          <a:ext cx="9324109" cy="5542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777">
                  <a:extLst>
                    <a:ext uri="{9D8B030D-6E8A-4147-A177-3AD203B41FA5}">
                      <a16:colId xmlns:a16="http://schemas.microsoft.com/office/drawing/2014/main" val="3146451738"/>
                    </a:ext>
                  </a:extLst>
                </a:gridCol>
                <a:gridCol w="3563882">
                  <a:extLst>
                    <a:ext uri="{9D8B030D-6E8A-4147-A177-3AD203B41FA5}">
                      <a16:colId xmlns:a16="http://schemas.microsoft.com/office/drawing/2014/main" val="2542080337"/>
                    </a:ext>
                  </a:extLst>
                </a:gridCol>
                <a:gridCol w="5373450">
                  <a:extLst>
                    <a:ext uri="{9D8B030D-6E8A-4147-A177-3AD203B41FA5}">
                      <a16:colId xmlns:a16="http://schemas.microsoft.com/office/drawing/2014/main" val="244023053"/>
                    </a:ext>
                  </a:extLst>
                </a:gridCol>
              </a:tblGrid>
              <a:tr h="284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Kesalahan</a:t>
                      </a:r>
                      <a:endParaRPr lang="en-MY" sz="13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Penerangan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684807852"/>
                  </a:ext>
                </a:extLst>
              </a:tr>
              <a:tr h="4262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Menanggalkan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mengubah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pelindung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sesuatu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jentera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Menanggalkan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mengubah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pelindungan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jentera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tanpa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sebab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munasabah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mendatangkan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bahaya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2989313673"/>
                  </a:ext>
                </a:extLst>
              </a:tr>
              <a:tr h="5255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telah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rosak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keadaan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rosak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mendatangkan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bahaya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berpotensi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terdedah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kemalangan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160431381"/>
                  </a:ext>
                </a:extLst>
              </a:tr>
              <a:tr h="5346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Gagal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memberi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amaran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peringatan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staf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pelajar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mengenai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kejadian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bahaya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mungkin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berlaku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disebabkan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memberi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sebarang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teguran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peringatan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taklimat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lisan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bertulis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serta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tiada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bukti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sokongan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dikemukakan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1685123665"/>
                  </a:ext>
                </a:extLst>
              </a:tr>
              <a:tr h="538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sesuatu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tanpa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permit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sah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Permit to Work (PTW), Hot Work Permit, Confined Space Permit dan Working at Height Permit).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mendapatkan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permit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diperlukan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tersenarai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renovasi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kimpalan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ruang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sempit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lain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berkaitan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1096230124"/>
                  </a:ext>
                </a:extLst>
              </a:tr>
              <a:tr h="62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Menjalankan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sesuatu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ataupun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ditafsirkan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sebagai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merbahaya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mengundang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bahaya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orang lain</a:t>
                      </a:r>
                      <a:endParaRPr lang="en-MY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menjalankan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penilaian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risiko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(risk assessment)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ingin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.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memaklumkan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risiko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pihak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terlibat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terus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kakitangan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penyelia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539278567"/>
                  </a:ext>
                </a:extLst>
              </a:tr>
              <a:tr h="5437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Ketakakuran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pematuhan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Akta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Makanan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1983.  (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Sijil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Latihan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Pengendali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Makanan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(SLPM) dan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mematuhi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etika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pemakaian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ditetapkan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sebagainya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mematuhi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keperluan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Akta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Makanan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1983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342125063"/>
                  </a:ext>
                </a:extLst>
              </a:tr>
              <a:tr h="2012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3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MY" sz="13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Kesalahan-kesalahan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lain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berkaitan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pematuhan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peraturan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KKP dan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Alam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Sekitar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Kesalahan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menjurus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kepatuhan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KKPAS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termasuk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pematuhan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SOP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Covid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Akta KKP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Merujuk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Performance Matrix &amp; Legal Register</a:t>
                      </a:r>
                      <a:endParaRPr lang="en-MY" sz="1200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Occupational Safety and Health Act 1994 (Act 514)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Factory And Machinery 1967 (Revised – 1974) (Act 139)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Environmental Quality Act 1974 (Act 127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Fire Services Act 1988 (Act 341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MY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Uniform Building By-Laws 1984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Food Act 1983 (Act 281)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MY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Akta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Kerajaan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Tempatan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1976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Atomic Energy Licensing Act 1984 (Act 304)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+mj-lt"/>
                        <a:buAutoNum type="arabicPeriod"/>
                        <a:tabLst>
                          <a:tab pos="3429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Akta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Pencegahan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Pengawalan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Penyakit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Berjangkit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1988</a:t>
                      </a:r>
                      <a:endParaRPr lang="en-MY" sz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058" marR="30058" marT="0" marB="0" anchor="ctr"/>
                </a:tc>
                <a:extLst>
                  <a:ext uri="{0D108BD9-81ED-4DB2-BD59-A6C34878D82A}">
                    <a16:rowId xmlns:a16="http://schemas.microsoft.com/office/drawing/2014/main" val="2832519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68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FDE5094-AB80-4D5E-A439-9E1CF8354BDA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EC8EB6-3B11-903B-37BD-6B4F5A38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/>
              <a:t>SAFETY COMPLIANCE </a:t>
            </a:r>
            <a:r>
              <a:rPr lang="en-US" sz="3000" dirty="0"/>
              <a:t>2022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FB01F-18E7-443E-9747-D5F2E3335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21" y="6932830"/>
            <a:ext cx="1967393" cy="240586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94FC0F8-CAF2-B12D-445A-3D8932144D3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40700605"/>
              </p:ext>
            </p:extLst>
          </p:nvPr>
        </p:nvGraphicFramePr>
        <p:xfrm>
          <a:off x="378237" y="739111"/>
          <a:ext cx="11303550" cy="5784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75">
                  <a:extLst>
                    <a:ext uri="{9D8B030D-6E8A-4147-A177-3AD203B41FA5}">
                      <a16:colId xmlns:a16="http://schemas.microsoft.com/office/drawing/2014/main" val="3565186639"/>
                    </a:ext>
                  </a:extLst>
                </a:gridCol>
                <a:gridCol w="997306">
                  <a:extLst>
                    <a:ext uri="{9D8B030D-6E8A-4147-A177-3AD203B41FA5}">
                      <a16:colId xmlns:a16="http://schemas.microsoft.com/office/drawing/2014/main" val="1688959583"/>
                    </a:ext>
                  </a:extLst>
                </a:gridCol>
                <a:gridCol w="1632076">
                  <a:extLst>
                    <a:ext uri="{9D8B030D-6E8A-4147-A177-3AD203B41FA5}">
                      <a16:colId xmlns:a16="http://schemas.microsoft.com/office/drawing/2014/main" val="2191836691"/>
                    </a:ext>
                  </a:extLst>
                </a:gridCol>
                <a:gridCol w="2966147">
                  <a:extLst>
                    <a:ext uri="{9D8B030D-6E8A-4147-A177-3AD203B41FA5}">
                      <a16:colId xmlns:a16="http://schemas.microsoft.com/office/drawing/2014/main" val="3042892327"/>
                    </a:ext>
                  </a:extLst>
                </a:gridCol>
                <a:gridCol w="3257446">
                  <a:extLst>
                    <a:ext uri="{9D8B030D-6E8A-4147-A177-3AD203B41FA5}">
                      <a16:colId xmlns:a16="http://schemas.microsoft.com/office/drawing/2014/main" val="281453358"/>
                    </a:ext>
                  </a:extLst>
                </a:gridCol>
                <a:gridCol w="1980400">
                  <a:extLst>
                    <a:ext uri="{9D8B030D-6E8A-4147-A177-3AD203B41FA5}">
                      <a16:colId xmlns:a16="http://schemas.microsoft.com/office/drawing/2014/main" val="339050592"/>
                    </a:ext>
                  </a:extLst>
                </a:gridCol>
              </a:tblGrid>
              <a:tr h="1185411">
                <a:tc>
                  <a:txBody>
                    <a:bodyPr/>
                    <a:lstStyle/>
                    <a:p>
                      <a:pPr algn="ctr" rtl="0" fontAlgn="base"/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Bil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Tarikh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effectLst/>
                        </a:rPr>
                        <a:t>​​</a:t>
                      </a:r>
                      <a:endParaRPr lang="en-MY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Pusat</a:t>
                      </a:r>
                      <a:r>
                        <a:rPr lang="en-M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Tanggungjawab</a:t>
                      </a:r>
                      <a:r>
                        <a:rPr lang="en-M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PTj</a:t>
                      </a:r>
                      <a:r>
                        <a:rPr lang="en-M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MY" sz="1400" dirty="0" err="1">
                          <a:solidFill>
                            <a:schemeClr val="tx1"/>
                          </a:solidFill>
                          <a:effectLst/>
                        </a:rPr>
                        <a:t>Senarai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effectLst/>
                        </a:rPr>
                        <a:t> Kesalahan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enerangan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err="1">
                          <a:solidFill>
                            <a:schemeClr val="tx1"/>
                          </a:solidFill>
                          <a:effectLst/>
                        </a:rPr>
                        <a:t>Bilangan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 rtl="0" fontAlgn="base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Kesalahan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10679"/>
                  </a:ext>
                </a:extLst>
              </a:tr>
              <a:tr h="12343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  <a:latin typeface="+mj-lt"/>
                        </a:rPr>
                        <a:t>1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1600" u="none" strike="noStrike" dirty="0">
                          <a:effectLst/>
                          <a:latin typeface="+mj-lt"/>
                        </a:rPr>
                        <a:t>8 Februari 2022</a:t>
                      </a:r>
                      <a:endParaRPr lang="nl-NL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sz="1600" dirty="0" err="1">
                          <a:effectLst/>
                          <a:latin typeface="+mj-lt"/>
                        </a:rPr>
                        <a:t>Fakulti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Kejuruteraan</a:t>
                      </a:r>
                      <a:endParaRPr lang="en-MY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Kesalahan No. 14 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Akta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Pencegahan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Pengawalan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Penyakit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Berjangkit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1988 )</a:t>
                      </a:r>
                      <a:endParaRPr lang="en-MY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Pelajar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menghadiri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peperiksaan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dalam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tempoh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kuarantin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COVID-19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Kesalahan </a:t>
                      </a:r>
                      <a:endParaRPr lang="en-US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    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pertama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941019"/>
                  </a:ext>
                </a:extLst>
              </a:tr>
              <a:tr h="1682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20 Feb 2022</a:t>
                      </a:r>
                      <a:endParaRPr lang="en-MY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Kolej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Kediaman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Ke-1</a:t>
                      </a:r>
                      <a:endParaRPr lang="en-MY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Kesalahan No. 14 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Food Act 1983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MY" sz="1600" dirty="0" err="1">
                          <a:effectLst/>
                          <a:latin typeface="+mj-lt"/>
                        </a:rPr>
                        <a:t>Pengusaha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kafe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tidak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patuh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kepada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prosedur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pengendalian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makanan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bersih</a:t>
                      </a:r>
                      <a:endParaRPr lang="en-MY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Kesalahan  </a:t>
                      </a:r>
                    </a:p>
                    <a:p>
                      <a:pPr marL="0" indent="0" algn="l" rtl="0" fontAlgn="base">
                        <a:buFont typeface="Wingdings" panose="05000000000000000000" pitchFamily="2" charset="2"/>
                        <a:buNone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    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pertama</a:t>
                      </a:r>
                      <a:endParaRPr lang="en-MY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560975"/>
                  </a:ext>
                </a:extLst>
              </a:tr>
              <a:tr h="1682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dirty="0">
                          <a:latin typeface="+mj-lt"/>
                        </a:rPr>
                        <a:t>12 Mei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Kolej </a:t>
                      </a:r>
                      <a:r>
                        <a:rPr lang="en-MY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Kediaman</a:t>
                      </a:r>
                      <a:r>
                        <a:rPr lang="en-MY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Ke-11</a:t>
                      </a:r>
                      <a:endParaRPr lang="en-MY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MY" sz="16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Kesalahan No. 14 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Food Act 1983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MY" sz="1600" dirty="0" err="1">
                          <a:effectLst/>
                          <a:latin typeface="+mj-lt"/>
                        </a:rPr>
                        <a:t>Pengusaha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tidak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patuh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kepada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keperluan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perlesenan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,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suntikan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dan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sijil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pengendalian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makanan</a:t>
                      </a:r>
                      <a:endParaRPr lang="en-MY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MY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Kesalahan  </a:t>
                      </a:r>
                    </a:p>
                    <a:p>
                      <a:pPr marL="0" indent="0" algn="l" rtl="0" fontAlgn="base">
                        <a:buFont typeface="Wingdings" panose="05000000000000000000" pitchFamily="2" charset="2"/>
                        <a:buNone/>
                      </a:pPr>
                      <a:r>
                        <a:rPr lang="en-MY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MY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pertama</a:t>
                      </a:r>
                      <a:endParaRPr lang="en-MY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95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6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FDE5094-AB80-4D5E-A439-9E1CF8354BD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EC8EB6-3B11-903B-37BD-6B4F5A38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i="1" dirty="0"/>
              <a:t>SAFETY COMPLIANCE </a:t>
            </a:r>
            <a:r>
              <a:rPr lang="en-US" sz="3000" dirty="0"/>
              <a:t>SETAKAT MEI 2023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FB01F-18E7-443E-9747-D5F2E3335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21" y="6932830"/>
            <a:ext cx="1967393" cy="240586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63EFDFB-0184-7D59-7D15-B38A4FE3915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50445833"/>
              </p:ext>
            </p:extLst>
          </p:nvPr>
        </p:nvGraphicFramePr>
        <p:xfrm>
          <a:off x="444225" y="1235885"/>
          <a:ext cx="11303550" cy="4102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91">
                  <a:extLst>
                    <a:ext uri="{9D8B030D-6E8A-4147-A177-3AD203B41FA5}">
                      <a16:colId xmlns:a16="http://schemas.microsoft.com/office/drawing/2014/main" val="3565186639"/>
                    </a:ext>
                  </a:extLst>
                </a:gridCol>
                <a:gridCol w="986790">
                  <a:extLst>
                    <a:ext uri="{9D8B030D-6E8A-4147-A177-3AD203B41FA5}">
                      <a16:colId xmlns:a16="http://schemas.microsoft.com/office/drawing/2014/main" val="1688959583"/>
                    </a:ext>
                  </a:extLst>
                </a:gridCol>
                <a:gridCol w="1632076">
                  <a:extLst>
                    <a:ext uri="{9D8B030D-6E8A-4147-A177-3AD203B41FA5}">
                      <a16:colId xmlns:a16="http://schemas.microsoft.com/office/drawing/2014/main" val="2191836691"/>
                    </a:ext>
                  </a:extLst>
                </a:gridCol>
                <a:gridCol w="2966147">
                  <a:extLst>
                    <a:ext uri="{9D8B030D-6E8A-4147-A177-3AD203B41FA5}">
                      <a16:colId xmlns:a16="http://schemas.microsoft.com/office/drawing/2014/main" val="3042892327"/>
                    </a:ext>
                  </a:extLst>
                </a:gridCol>
                <a:gridCol w="3257446">
                  <a:extLst>
                    <a:ext uri="{9D8B030D-6E8A-4147-A177-3AD203B41FA5}">
                      <a16:colId xmlns:a16="http://schemas.microsoft.com/office/drawing/2014/main" val="281453358"/>
                    </a:ext>
                  </a:extLst>
                </a:gridCol>
                <a:gridCol w="1980400">
                  <a:extLst>
                    <a:ext uri="{9D8B030D-6E8A-4147-A177-3AD203B41FA5}">
                      <a16:colId xmlns:a16="http://schemas.microsoft.com/office/drawing/2014/main" val="339050592"/>
                    </a:ext>
                  </a:extLst>
                </a:gridCol>
              </a:tblGrid>
              <a:tr h="1185411">
                <a:tc>
                  <a:txBody>
                    <a:bodyPr/>
                    <a:lstStyle/>
                    <a:p>
                      <a:pPr algn="ctr" rtl="0" fontAlgn="base"/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Bil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Tarikh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effectLst/>
                        </a:rPr>
                        <a:t>​​</a:t>
                      </a:r>
                      <a:endParaRPr lang="en-MY" sz="1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MY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Pusat</a:t>
                      </a:r>
                      <a:r>
                        <a:rPr lang="en-M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Tanggungjawab</a:t>
                      </a:r>
                      <a:r>
                        <a:rPr lang="en-M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PTj</a:t>
                      </a:r>
                      <a:r>
                        <a:rPr lang="en-M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MY" sz="1400" dirty="0" err="1">
                          <a:solidFill>
                            <a:schemeClr val="tx1"/>
                          </a:solidFill>
                          <a:effectLst/>
                        </a:rPr>
                        <a:t>Senarai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effectLst/>
                        </a:rPr>
                        <a:t> Kesalahan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MY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enerangan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err="1">
                          <a:solidFill>
                            <a:schemeClr val="tx1"/>
                          </a:solidFill>
                          <a:effectLst/>
                        </a:rPr>
                        <a:t>Bilangan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 rtl="0" fontAlgn="base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Kesalahan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10679"/>
                  </a:ext>
                </a:extLst>
              </a:tr>
              <a:tr h="12343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  <a:latin typeface="+mj-lt"/>
                        </a:rPr>
                        <a:t>1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1600" u="none" strike="noStrike">
                          <a:effectLst/>
                          <a:latin typeface="+mj-lt"/>
                        </a:rPr>
                        <a:t>10 Februari 2023</a:t>
                      </a:r>
                      <a:endParaRPr lang="nl-NL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sz="1600" dirty="0" err="1">
                          <a:effectLst/>
                          <a:latin typeface="+mj-lt"/>
                        </a:rPr>
                        <a:t>Muzium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Seni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Asia</a:t>
                      </a:r>
                      <a:endParaRPr lang="en-MY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Kesalahan No. 4 (Melakukan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pembakaran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terbuka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dalam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premis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Laporan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mengenai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pembakaran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terbuka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dilakukan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di Kawasan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bengkel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kayu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j-lt"/>
                        </a:rPr>
                        <a:t>Muzium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 Seni Asia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Kesalahan </a:t>
                      </a:r>
                      <a:endParaRPr lang="en-US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    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pertama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941019"/>
                  </a:ext>
                </a:extLst>
              </a:tr>
              <a:tr h="16823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2</a:t>
                      </a:r>
                      <a:endParaRPr 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sz="1600">
                          <a:effectLst/>
                          <a:latin typeface="+mj-lt"/>
                        </a:rPr>
                        <a:t>4 April 2023</a:t>
                      </a:r>
                      <a:endParaRPr lang="en-MY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Kolej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Kediaman</a:t>
                      </a:r>
                      <a:r>
                        <a:rPr lang="en-MY" sz="1600" dirty="0">
                          <a:effectLst/>
                          <a:latin typeface="+mj-lt"/>
                        </a:rPr>
                        <a:t> Ke-10</a:t>
                      </a:r>
                      <a:endParaRPr lang="en-MY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Kesalahan No. 2 (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Merokok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di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dalam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MY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premis</a:t>
                      </a:r>
                      <a:r>
                        <a:rPr lang="en-MY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UM)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MY" sz="1600" err="1">
                          <a:effectLst/>
                          <a:latin typeface="+mj-lt"/>
                        </a:rPr>
                        <a:t>Pengusaha</a:t>
                      </a:r>
                      <a:r>
                        <a:rPr lang="en-MY" sz="160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err="1">
                          <a:effectLst/>
                          <a:latin typeface="+mj-lt"/>
                        </a:rPr>
                        <a:t>kafe</a:t>
                      </a:r>
                      <a:r>
                        <a:rPr lang="en-MY" sz="1600">
                          <a:effectLst/>
                          <a:latin typeface="+mj-lt"/>
                        </a:rPr>
                        <a:t> di </a:t>
                      </a:r>
                      <a:r>
                        <a:rPr lang="en-MY" sz="1600" err="1">
                          <a:effectLst/>
                          <a:latin typeface="+mj-lt"/>
                        </a:rPr>
                        <a:t>dapati</a:t>
                      </a:r>
                      <a:r>
                        <a:rPr lang="en-MY" sz="160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err="1">
                          <a:effectLst/>
                          <a:latin typeface="+mj-lt"/>
                        </a:rPr>
                        <a:t>merokok</a:t>
                      </a:r>
                      <a:r>
                        <a:rPr lang="en-MY" sz="1600">
                          <a:effectLst/>
                          <a:latin typeface="+mj-lt"/>
                        </a:rPr>
                        <a:t> di </a:t>
                      </a:r>
                      <a:r>
                        <a:rPr lang="en-MY" sz="1600" err="1">
                          <a:effectLst/>
                          <a:latin typeface="+mj-lt"/>
                        </a:rPr>
                        <a:t>belakang</a:t>
                      </a:r>
                      <a:r>
                        <a:rPr lang="en-MY" sz="1600">
                          <a:effectLst/>
                          <a:latin typeface="+mj-lt"/>
                        </a:rPr>
                        <a:t> </a:t>
                      </a:r>
                      <a:r>
                        <a:rPr lang="en-MY" sz="1600" err="1">
                          <a:effectLst/>
                          <a:latin typeface="+mj-lt"/>
                        </a:rPr>
                        <a:t>kafe</a:t>
                      </a:r>
                      <a:r>
                        <a:rPr lang="en-MY" sz="1600"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Kesalahan  </a:t>
                      </a:r>
                    </a:p>
                    <a:p>
                      <a:pPr marL="0" indent="0" algn="l" rtl="0" fontAlgn="base">
                        <a:buFont typeface="Wingdings" panose="05000000000000000000" pitchFamily="2" charset="2"/>
                        <a:buNone/>
                      </a:pPr>
                      <a:r>
                        <a:rPr lang="en-MY" sz="1600" dirty="0">
                          <a:effectLst/>
                          <a:latin typeface="+mj-lt"/>
                        </a:rPr>
                        <a:t>     </a:t>
                      </a:r>
                      <a:r>
                        <a:rPr lang="en-MY" sz="1600" dirty="0" err="1">
                          <a:effectLst/>
                          <a:latin typeface="+mj-lt"/>
                        </a:rPr>
                        <a:t>pertama</a:t>
                      </a:r>
                      <a:endParaRPr lang="en-MY" sz="16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560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649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20045" r="21393" b="6149"/>
          <a:stretch/>
        </p:blipFill>
        <p:spPr>
          <a:xfrm>
            <a:off x="2410691" y="1122217"/>
            <a:ext cx="2854036" cy="4380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LAMPIRAN</a:t>
            </a:r>
            <a:endParaRPr lang="en-MY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706" y="815006"/>
            <a:ext cx="3676932" cy="4981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13364" y="5773593"/>
            <a:ext cx="18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KAD KUASA</a:t>
            </a:r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6799845" y="5948307"/>
            <a:ext cx="18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BORANG SC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0033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1FB8-112B-5B48-8283-C82ACFC9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994" y="347353"/>
            <a:ext cx="6741366" cy="5912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Frequently Asked Question ( FAQ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2E8C-5280-FE47-8D8B-942A97E9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87" y="1240292"/>
            <a:ext cx="10642861" cy="528509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tak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pemegang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kad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kuasa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menjalankan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SC di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luar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PTj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nye ?</a:t>
            </a:r>
          </a:p>
          <a:p>
            <a:pPr marL="0" indent="0">
              <a:buNone/>
            </a:pP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Jawapan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kerana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pemegang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kad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kuasa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memantau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menjalankan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SC pada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seluruh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kampus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UM .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Walau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bagaimanapun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adalah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,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lebih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baik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bukti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diambil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dilaporkan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kepada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wakil JKKP Pusat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Ptj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berkenaan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untuk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Tindakan SC</a:t>
            </a:r>
          </a:p>
          <a:p>
            <a:pPr marL="0" indent="0">
              <a:buNone/>
            </a:pPr>
            <a:endParaRPr lang="en-US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2.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Bolehkah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Kakitangan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makmal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pelajar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dikenakan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Tindakan SC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sekaligus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?</a:t>
            </a:r>
          </a:p>
          <a:p>
            <a:pPr marL="0" indent="0">
              <a:buNone/>
            </a:pP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Jawapan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mengikut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keadaan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kesalahan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Contohnya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kakitangan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dikenakan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tindakan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kerana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gagal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cuai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menegur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pengguna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Kesalahan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No 11) .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Pelajar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dijatuhkan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SC kerana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menjalankan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aktiviti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tanpa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mengikut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Safe Work Procedure (SWP) (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Kesalahan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No 6) </a:t>
            </a:r>
          </a:p>
          <a:p>
            <a:pPr marL="0" indent="0">
              <a:buNone/>
            </a:pPr>
            <a:endParaRPr lang="en-US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3.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tak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tidak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patuh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kepada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SOP COVID-19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seperti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tidak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memakai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penutup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muka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di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kawasan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umum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dikenakan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SC ?</a:t>
            </a:r>
          </a:p>
          <a:p>
            <a:pPr marL="0" indent="0">
              <a:buNone/>
            </a:pP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Jawapan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dikenakan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SC di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bawah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Kesalahan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No 15 kerana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tidak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mematuhi</a:t>
            </a:r>
            <a:r>
              <a:rPr lang="en-US" sz="2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Akta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Pencegahan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dan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Pengawalan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Penyakit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Berjangkit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1988  yang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didaftar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dalam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Legal Register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serta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Prosedur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Operasi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Standard (SOP) Langkah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Kawalan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dan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Pencegahan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Penularan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COVID-19 di </a:t>
            </a:r>
            <a:r>
              <a:rPr lang="en-US" sz="2200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Universiti</a:t>
            </a:r>
            <a:r>
              <a:rPr lang="en-US" sz="2200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Malaya </a:t>
            </a:r>
            <a:endParaRPr lang="en-US" sz="22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ms-MY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2F8AD1-03DD-B148-BECC-7120CAE144C7}"/>
              </a:ext>
            </a:extLst>
          </p:cNvPr>
          <p:cNvGrpSpPr/>
          <p:nvPr/>
        </p:nvGrpSpPr>
        <p:grpSpPr>
          <a:xfrm>
            <a:off x="1764569" y="153198"/>
            <a:ext cx="8697243" cy="584775"/>
            <a:chOff x="240568" y="254098"/>
            <a:chExt cx="8697243" cy="5847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BB5A80-B92A-FE44-B6F5-F3B9BB671CB9}"/>
                </a:ext>
              </a:extLst>
            </p:cNvPr>
            <p:cNvGrpSpPr/>
            <p:nvPr/>
          </p:nvGrpSpPr>
          <p:grpSpPr>
            <a:xfrm>
              <a:off x="240568" y="313293"/>
              <a:ext cx="8697243" cy="185380"/>
              <a:chOff x="320130" y="583190"/>
              <a:chExt cx="8697243" cy="1853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EB56D1-4199-1946-8122-65C6070B13A8}"/>
                  </a:ext>
                </a:extLst>
              </p:cNvPr>
              <p:cNvSpPr/>
              <p:nvPr/>
            </p:nvSpPr>
            <p:spPr>
              <a:xfrm rot="10800000">
                <a:off x="320130" y="583190"/>
                <a:ext cx="8697243" cy="102841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6186-EE5A-B54F-AA38-7CE5FB3CDAD4}"/>
                  </a:ext>
                </a:extLst>
              </p:cNvPr>
              <p:cNvSpPr/>
              <p:nvPr/>
            </p:nvSpPr>
            <p:spPr>
              <a:xfrm rot="10800000">
                <a:off x="320130" y="718152"/>
                <a:ext cx="8697243" cy="50418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173B9E-C07D-6849-8BE4-9BD9F33AE38F}"/>
                </a:ext>
              </a:extLst>
            </p:cNvPr>
            <p:cNvSpPr txBox="1"/>
            <p:nvPr/>
          </p:nvSpPr>
          <p:spPr>
            <a:xfrm>
              <a:off x="628650" y="254098"/>
              <a:ext cx="165731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D565552-8C5D-9A45-9DB1-E0FBD0CF2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46" y="314714"/>
              <a:ext cx="1495117" cy="46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02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1FB8-112B-5B48-8283-C82ACFC9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0" y="385429"/>
            <a:ext cx="4081895" cy="5912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2E8C-5280-FE47-8D8B-942A97E9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81" y="936037"/>
            <a:ext cx="10558021" cy="5375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4.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tindakan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SC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terhadap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pesalah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merokok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dalam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bilik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kakitangan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kakitangan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bilik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kediaman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kolej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kediaman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pelajar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)?</a:t>
            </a:r>
          </a:p>
          <a:p>
            <a:pPr marL="0" indent="0">
              <a:buNone/>
            </a:pP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Jawapan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semua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premis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UM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adalah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kawasan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larangan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merokok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. Oleh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itu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merokok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adalah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dilarang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sama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sekali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dalam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semua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premis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UM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seperti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dalam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bilik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tandas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ruang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terbuka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belakang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bangunan</a:t>
            </a:r>
            <a:endParaRPr lang="en-US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en-US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5. Kami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takut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nak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mengeluarkan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SC,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jadi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bagaimanakah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cara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untuk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mengeluarkan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SC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kepada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pesalah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?</a:t>
            </a:r>
          </a:p>
          <a:p>
            <a:pPr marL="0" indent="0">
              <a:buNone/>
            </a:pP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Jawapan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- 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Pemegang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kad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kuasa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perlu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mengelakkan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pergaduhan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pertengkaran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secara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berdepan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Pemegang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kad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kuasa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perlu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memastikan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bukti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 yang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mencukupi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didapatkan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(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gambar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video 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dokumen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saksi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dan lain-lain) . SC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boleh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dikeluarkan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oleh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Pemegang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Kad Kuasa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PTj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OSHE 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secara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diberikan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kemudian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(backdated issued)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selepas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sesi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konsultasi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dengan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Pejabat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OSHE .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Pesalah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SC yang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tidak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menandatangani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Borang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SC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masih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dikira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sebagai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kesalahan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SC.</a:t>
            </a:r>
          </a:p>
          <a:p>
            <a:pPr marL="0" indent="0">
              <a:buNone/>
            </a:pPr>
            <a:endParaRPr lang="en-US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6.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Siapakah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memaklumkan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kepada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Pejabat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Pendaftar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, HEP ,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Bendahari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Perolehan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tentang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status kali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pertama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kedua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ketiga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kesalahan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Jawapan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Seketeriat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OSHE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memaklumkan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kepada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Pejabat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Pendaftar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HEP 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Bendahari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Perolehan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) ,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tentang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bilangan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kali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perlanggaraan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keperluan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untuk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mengeluarkan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surat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amaran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dan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tindakan</a:t>
            </a:r>
            <a:r>
              <a:rPr lang="en-US" sz="1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disiplin</a:t>
            </a:r>
            <a:endParaRPr lang="ms-MY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ms-MY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2F8AD1-03DD-B148-BECC-7120CAE144C7}"/>
              </a:ext>
            </a:extLst>
          </p:cNvPr>
          <p:cNvGrpSpPr/>
          <p:nvPr/>
        </p:nvGrpSpPr>
        <p:grpSpPr>
          <a:xfrm>
            <a:off x="1764569" y="153198"/>
            <a:ext cx="8697243" cy="584775"/>
            <a:chOff x="240568" y="254098"/>
            <a:chExt cx="8697243" cy="5847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BB5A80-B92A-FE44-B6F5-F3B9BB671CB9}"/>
                </a:ext>
              </a:extLst>
            </p:cNvPr>
            <p:cNvGrpSpPr/>
            <p:nvPr/>
          </p:nvGrpSpPr>
          <p:grpSpPr>
            <a:xfrm>
              <a:off x="240568" y="313293"/>
              <a:ext cx="8697243" cy="185380"/>
              <a:chOff x="320130" y="583190"/>
              <a:chExt cx="8697243" cy="1853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EB56D1-4199-1946-8122-65C6070B13A8}"/>
                  </a:ext>
                </a:extLst>
              </p:cNvPr>
              <p:cNvSpPr/>
              <p:nvPr/>
            </p:nvSpPr>
            <p:spPr>
              <a:xfrm rot="10800000">
                <a:off x="320130" y="583190"/>
                <a:ext cx="8697243" cy="102841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6186-EE5A-B54F-AA38-7CE5FB3CDAD4}"/>
                  </a:ext>
                </a:extLst>
              </p:cNvPr>
              <p:cNvSpPr/>
              <p:nvPr/>
            </p:nvSpPr>
            <p:spPr>
              <a:xfrm rot="10800000">
                <a:off x="320130" y="718152"/>
                <a:ext cx="8697243" cy="50418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173B9E-C07D-6849-8BE4-9BD9F33AE38F}"/>
                </a:ext>
              </a:extLst>
            </p:cNvPr>
            <p:cNvSpPr txBox="1"/>
            <p:nvPr/>
          </p:nvSpPr>
          <p:spPr>
            <a:xfrm>
              <a:off x="628650" y="254098"/>
              <a:ext cx="165731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D565552-8C5D-9A45-9DB1-E0FBD0CF2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46" y="314714"/>
              <a:ext cx="1495117" cy="46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620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1FB8-112B-5B48-8283-C82ACFC9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0" y="385429"/>
            <a:ext cx="4081895" cy="5912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2E8C-5280-FE47-8D8B-942A97E9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62" y="1811474"/>
            <a:ext cx="9901089" cy="29679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7 .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Siapakah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mendapat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SC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menggunakan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peralatan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tidak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mempunyai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kelayakan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jentera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(CF)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atau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peralatan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/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mesin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yang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rosak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?</a:t>
            </a:r>
          </a:p>
          <a:p>
            <a:pPr marL="0" indent="0">
              <a:buNone/>
            </a:pP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Jawapan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–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Secara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umum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nya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SC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boleh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dikenakan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kepada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orang yang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bertanggungjawab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kepada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peralatan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tersebut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.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Walau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bagaimanapun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,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perkara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ini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juga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bergantung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kepada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keadaan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kes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seperti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kebenaran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penggunaan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,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arahan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penggunaan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dan proses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penggunaan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peralatan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dirty="0" err="1">
                <a:latin typeface="Arial Narrow"/>
                <a:cs typeface="Arial Narrow" panose="020B0604020202020204" pitchFamily="34" charset="0"/>
              </a:rPr>
              <a:t>tersebut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. </a:t>
            </a:r>
            <a:endParaRPr lang="en-US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en-US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000" i="1" dirty="0">
                <a:latin typeface="Arial Narrow"/>
                <a:cs typeface="Arial Narrow" panose="020B0604020202020204" pitchFamily="34" charset="0"/>
              </a:rPr>
              <a:t>8. </a:t>
            </a:r>
            <a:r>
              <a:rPr lang="en-US" sz="2000" i="1" err="1">
                <a:latin typeface="Arial Narrow"/>
                <a:cs typeface="Arial Narrow" panose="020B0604020202020204" pitchFamily="34" charset="0"/>
              </a:rPr>
              <a:t>Siapa</a:t>
            </a:r>
            <a:r>
              <a:rPr lang="en-US" sz="2000" i="1" dirty="0">
                <a:latin typeface="Arial Narrow"/>
                <a:cs typeface="Arial Narrow" panose="020B0604020202020204" pitchFamily="34" charset="0"/>
              </a:rPr>
              <a:t> yang </a:t>
            </a:r>
            <a:r>
              <a:rPr lang="en-US" sz="2000" i="1" err="1">
                <a:latin typeface="Arial Narrow"/>
                <a:cs typeface="Arial Narrow" panose="020B0604020202020204" pitchFamily="34" charset="0"/>
              </a:rPr>
              <a:t>boleh</a:t>
            </a:r>
            <a:r>
              <a:rPr lang="en-US" sz="20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2000" i="1" err="1">
                <a:latin typeface="Arial Narrow"/>
                <a:cs typeface="Arial Narrow" panose="020B0604020202020204" pitchFamily="34" charset="0"/>
              </a:rPr>
              <a:t>mengeluarkan</a:t>
            </a:r>
            <a:r>
              <a:rPr lang="en-US" sz="2000" i="1" dirty="0">
                <a:latin typeface="Arial Narrow"/>
                <a:cs typeface="Arial Narrow" panose="020B0604020202020204" pitchFamily="34" charset="0"/>
              </a:rPr>
              <a:t> Safety Compliance (SC) ?</a:t>
            </a:r>
          </a:p>
          <a:p>
            <a:pPr marL="0" indent="0">
              <a:buNone/>
            </a:pP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Kakitangan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yang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mempunyai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kad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kuasa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KKPAS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boleh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mengeluarkan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SC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ini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dengan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bukti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yang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mencukupi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seperti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bukti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bergambar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, video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atau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rakaman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800" i="1" err="1">
                <a:latin typeface="Arial Narrow"/>
                <a:cs typeface="Arial Narrow" panose="020B0604020202020204" pitchFamily="34" charset="0"/>
              </a:rPr>
              <a:t>cctv</a:t>
            </a:r>
            <a:r>
              <a:rPr lang="en-US" sz="1800" i="1" dirty="0">
                <a:latin typeface="Arial Narrow"/>
                <a:cs typeface="Arial Narrow" panose="020B0604020202020204" pitchFamily="34" charset="0"/>
              </a:rPr>
              <a:t>. </a:t>
            </a:r>
          </a:p>
          <a:p>
            <a:pPr marL="0" indent="0">
              <a:buNone/>
            </a:pPr>
            <a:endParaRPr lang="en-US" sz="18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en-US" sz="1800" i="1" dirty="0">
              <a:latin typeface="Arial Narrow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ms-MY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2F8AD1-03DD-B148-BECC-7120CAE144C7}"/>
              </a:ext>
            </a:extLst>
          </p:cNvPr>
          <p:cNvGrpSpPr/>
          <p:nvPr/>
        </p:nvGrpSpPr>
        <p:grpSpPr>
          <a:xfrm>
            <a:off x="1764569" y="153198"/>
            <a:ext cx="8697243" cy="584775"/>
            <a:chOff x="240568" y="254098"/>
            <a:chExt cx="8697243" cy="5847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BB5A80-B92A-FE44-B6F5-F3B9BB671CB9}"/>
                </a:ext>
              </a:extLst>
            </p:cNvPr>
            <p:cNvGrpSpPr/>
            <p:nvPr/>
          </p:nvGrpSpPr>
          <p:grpSpPr>
            <a:xfrm>
              <a:off x="240568" y="313293"/>
              <a:ext cx="8697243" cy="185380"/>
              <a:chOff x="320130" y="583190"/>
              <a:chExt cx="8697243" cy="1853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EB56D1-4199-1946-8122-65C6070B13A8}"/>
                  </a:ext>
                </a:extLst>
              </p:cNvPr>
              <p:cNvSpPr/>
              <p:nvPr/>
            </p:nvSpPr>
            <p:spPr>
              <a:xfrm rot="10800000">
                <a:off x="320130" y="583190"/>
                <a:ext cx="8697243" cy="102841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6186-EE5A-B54F-AA38-7CE5FB3CDAD4}"/>
                  </a:ext>
                </a:extLst>
              </p:cNvPr>
              <p:cNvSpPr/>
              <p:nvPr/>
            </p:nvSpPr>
            <p:spPr>
              <a:xfrm rot="10800000">
                <a:off x="320130" y="718152"/>
                <a:ext cx="8697243" cy="50418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173B9E-C07D-6849-8BE4-9BD9F33AE38F}"/>
                </a:ext>
              </a:extLst>
            </p:cNvPr>
            <p:cNvSpPr txBox="1"/>
            <p:nvPr/>
          </p:nvSpPr>
          <p:spPr>
            <a:xfrm>
              <a:off x="628650" y="254098"/>
              <a:ext cx="165731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D565552-8C5D-9A45-9DB1-E0FBD0CF2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46" y="314714"/>
              <a:ext cx="1495117" cy="46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186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131E18-C013-4E95-97DC-27D55C4D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96" y="2103437"/>
            <a:ext cx="10444808" cy="1325563"/>
          </a:xfrm>
        </p:spPr>
        <p:txBody>
          <a:bodyPr/>
          <a:lstStyle/>
          <a:p>
            <a:r>
              <a:rPr lang="en-US" dirty="0"/>
              <a:t>TERIMA KASIH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8975-57F0-4CFD-9C9F-090260260A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D57F1E4F-1CFF-5643-939E-217C01CDF565}" type="slidenum">
              <a:rPr lang="en-US" dirty="0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3171-9FAB-4B01-96EE-08E6541F42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OBJEKTIF TAKLIMAT</a:t>
            </a:r>
          </a:p>
        </p:txBody>
      </p:sp>
      <p:sp>
        <p:nvSpPr>
          <p:cNvPr id="249" name="Google Shape;283;p6">
            <a:extLst>
              <a:ext uri="{FF2B5EF4-FFF2-40B4-BE49-F238E27FC236}">
                <a16:creationId xmlns:a16="http://schemas.microsoft.com/office/drawing/2014/main" id="{ABB2AD80-7AF6-719D-A685-CA5E126604C8}"/>
              </a:ext>
            </a:extLst>
          </p:cNvPr>
          <p:cNvSpPr/>
          <p:nvPr/>
        </p:nvSpPr>
        <p:spPr>
          <a:xfrm>
            <a:off x="7167082" y="6443157"/>
            <a:ext cx="32058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MY" sz="16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797DE9-E966-9DD7-D756-153008F5B7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28207" y="6523506"/>
            <a:ext cx="1033061" cy="31672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69" name="Google Shape;243;p7"/>
          <p:cNvGrpSpPr/>
          <p:nvPr/>
        </p:nvGrpSpPr>
        <p:grpSpPr>
          <a:xfrm>
            <a:off x="2492766" y="1057437"/>
            <a:ext cx="7151971" cy="4787940"/>
            <a:chOff x="144054" y="0"/>
            <a:chExt cx="6343290" cy="4192457"/>
          </a:xfrm>
        </p:grpSpPr>
        <p:sp>
          <p:nvSpPr>
            <p:cNvPr id="70" name="Google Shape;244;p7"/>
            <p:cNvSpPr/>
            <p:nvPr/>
          </p:nvSpPr>
          <p:spPr>
            <a:xfrm>
              <a:off x="973101" y="0"/>
              <a:ext cx="5514243" cy="419245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F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5;p7"/>
            <p:cNvSpPr/>
            <p:nvPr/>
          </p:nvSpPr>
          <p:spPr>
            <a:xfrm>
              <a:off x="144054" y="1329184"/>
              <a:ext cx="3162154" cy="15340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6;p7"/>
            <p:cNvSpPr txBox="1"/>
            <p:nvPr/>
          </p:nvSpPr>
          <p:spPr>
            <a:xfrm>
              <a:off x="218942" y="1404072"/>
              <a:ext cx="3012378" cy="1384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Memberi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pendedahan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kepada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ahli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baru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JKKP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Pusat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dan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JKKP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kecil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yang lain di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PTj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berkenaan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dirty="0" err="1">
                  <a:solidFill>
                    <a:schemeClr val="bg1">
                      <a:lumMod val="95000"/>
                    </a:schemeClr>
                  </a:solidFill>
                </a:rPr>
                <a:t>Prosedur</a:t>
              </a:r>
              <a:r>
                <a:rPr lang="en-MY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MY" b="1" i="1" dirty="0">
                  <a:solidFill>
                    <a:schemeClr val="bg1">
                      <a:lumMod val="95000"/>
                    </a:schemeClr>
                  </a:solidFill>
                </a:rPr>
                <a:t>Safety Compliance</a:t>
              </a:r>
              <a:r>
                <a:rPr lang="en-MY" i="1" dirty="0"/>
                <a:t>.</a:t>
              </a:r>
              <a:endParaRPr i="1" dirty="0"/>
            </a:p>
          </p:txBody>
        </p:sp>
        <p:sp>
          <p:nvSpPr>
            <p:cNvPr id="73" name="Google Shape;247;p7"/>
            <p:cNvSpPr/>
            <p:nvPr/>
          </p:nvSpPr>
          <p:spPr>
            <a:xfrm>
              <a:off x="3475045" y="1393841"/>
              <a:ext cx="2868245" cy="140477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8;p7"/>
            <p:cNvSpPr txBox="1"/>
            <p:nvPr/>
          </p:nvSpPr>
          <p:spPr>
            <a:xfrm>
              <a:off x="3543620" y="1462416"/>
              <a:ext cx="2731095" cy="1267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err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Hubungkait</a:t>
              </a:r>
              <a:r>
                <a:rPr lang="en-US" b="1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b="1" dirty="0" err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antara</a:t>
              </a:r>
              <a:r>
                <a:rPr lang="en-US" b="1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b="1" dirty="0" err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Kad</a:t>
              </a:r>
              <a:r>
                <a:rPr lang="en-US" b="1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b="1" dirty="0" err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Kuasa</a:t>
              </a:r>
              <a:r>
                <a:rPr lang="en-US" b="1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b="1" dirty="0" err="1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dan</a:t>
              </a:r>
              <a:r>
                <a:rPr lang="en-US" b="1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b="1" i="1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Safety Compliance</a:t>
              </a:r>
              <a:endParaRPr b="1" i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B45FB1-2E5F-4F2D-2735-79A95B4F3540}"/>
              </a:ext>
            </a:extLst>
          </p:cNvPr>
          <p:cNvSpPr txBox="1"/>
          <p:nvPr/>
        </p:nvSpPr>
        <p:spPr>
          <a:xfrm>
            <a:off x="194630" y="5907623"/>
            <a:ext cx="816155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Taklimat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mengenai</a:t>
            </a:r>
            <a:r>
              <a:rPr lang="en-US" sz="1600" b="0" i="1" u="none" strike="noStrike" cap="none" dirty="0">
                <a:latin typeface="Arial"/>
                <a:ea typeface="Arial"/>
                <a:cs typeface="Arial"/>
                <a:sym typeface="Arial"/>
              </a:rPr>
              <a:t> Safety Compliance 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kepada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warga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kampus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telah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diadakan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pada 6, 7, dan 9 Sept 2021 dan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dipromosikan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semasa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Hari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Bertemu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Pelanggan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 (HBP) OSHREC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729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SAFETY COMPLIANCE (SC)</a:t>
            </a:r>
            <a:endParaRPr lang="en-MY" i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BA34DB-C974-45B3-AE6A-9CE9B87411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21" y="6932830"/>
            <a:ext cx="1967393" cy="240586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46428879"/>
              </p:ext>
            </p:extLst>
          </p:nvPr>
        </p:nvGraphicFramePr>
        <p:xfrm>
          <a:off x="1308917" y="461124"/>
          <a:ext cx="8236863" cy="5788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982662" y="4170264"/>
            <a:ext cx="235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APA ITU SAFETY COMPLIANCE (SC)</a:t>
            </a:r>
            <a:endParaRPr lang="en-MY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60483" y="4631929"/>
            <a:ext cx="254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PENGUATKUASAAN</a:t>
            </a:r>
            <a:r>
              <a:rPr lang="en-US" dirty="0"/>
              <a:t> </a:t>
            </a:r>
            <a:endParaRPr lang="en-MY" dirty="0"/>
          </a:p>
        </p:txBody>
      </p:sp>
      <p:sp>
        <p:nvSpPr>
          <p:cNvPr id="13" name="TextBox 12"/>
          <p:cNvSpPr txBox="1"/>
          <p:nvPr/>
        </p:nvSpPr>
        <p:spPr>
          <a:xfrm>
            <a:off x="6321992" y="1561756"/>
            <a:ext cx="266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SKOP</a:t>
            </a:r>
            <a:endParaRPr lang="en-MY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91666-44A1-61CE-1E82-EE42086E5986}"/>
              </a:ext>
            </a:extLst>
          </p:cNvPr>
          <p:cNvSpPr txBox="1"/>
          <p:nvPr/>
        </p:nvSpPr>
        <p:spPr>
          <a:xfrm>
            <a:off x="212408" y="5485111"/>
            <a:ext cx="4867623" cy="88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v-SE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Pelaksanaan penggunaan Pematuhan Keselamatan (SC) ini telah dipersetujui dalam Mesyuarat Lembaga Pengarah UM pada Mesyuarat Bil 6/2021 pada 16 Jun 2021</a:t>
            </a:r>
            <a:endParaRPr lang="ms-MY" sz="1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7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1FB8-112B-5B48-8283-C82ACFC9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110" y="672425"/>
            <a:ext cx="7886700" cy="49326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Carta </a:t>
            </a:r>
            <a:r>
              <a:rPr lang="en-GB" sz="4000" err="1">
                <a:latin typeface="Arial Narrow" panose="020B0604020202020204" pitchFamily="34" charset="0"/>
                <a:cs typeface="Arial Narrow" panose="020B0604020202020204" pitchFamily="34" charset="0"/>
              </a:rPr>
              <a:t>Alir</a:t>
            </a:r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sz="4000" err="1">
                <a:latin typeface="Arial Narrow" panose="020B0604020202020204" pitchFamily="34" charset="0"/>
                <a:cs typeface="Arial Narrow" panose="020B0604020202020204" pitchFamily="34" charset="0"/>
              </a:rPr>
              <a:t>Mudah</a:t>
            </a:r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 Proses </a:t>
            </a:r>
            <a:r>
              <a:rPr lang="en-GB" sz="4000" err="1">
                <a:latin typeface="Arial Narrow" panose="020B0604020202020204" pitchFamily="34" charset="0"/>
                <a:cs typeface="Arial Narrow" panose="020B0604020202020204" pitchFamily="34" charset="0"/>
              </a:rPr>
              <a:t>Kerja</a:t>
            </a:r>
            <a:r>
              <a:rPr lang="en-GB" sz="4000">
                <a:latin typeface="Arial Narrow" panose="020B0604020202020204" pitchFamily="34" charset="0"/>
                <a:cs typeface="Arial Narrow" panose="020B0604020202020204" pitchFamily="34" charset="0"/>
              </a:rPr>
              <a:t> SC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2F8AD1-03DD-B148-BECC-7120CAE144C7}"/>
              </a:ext>
            </a:extLst>
          </p:cNvPr>
          <p:cNvGrpSpPr/>
          <p:nvPr/>
        </p:nvGrpSpPr>
        <p:grpSpPr>
          <a:xfrm>
            <a:off x="1764569" y="153198"/>
            <a:ext cx="8697243" cy="584775"/>
            <a:chOff x="240568" y="254098"/>
            <a:chExt cx="8697243" cy="5847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BB5A80-B92A-FE44-B6F5-F3B9BB671CB9}"/>
                </a:ext>
              </a:extLst>
            </p:cNvPr>
            <p:cNvGrpSpPr/>
            <p:nvPr/>
          </p:nvGrpSpPr>
          <p:grpSpPr>
            <a:xfrm>
              <a:off x="240568" y="313293"/>
              <a:ext cx="8697243" cy="185380"/>
              <a:chOff x="320130" y="583190"/>
              <a:chExt cx="8697243" cy="1853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EB56D1-4199-1946-8122-65C6070B13A8}"/>
                  </a:ext>
                </a:extLst>
              </p:cNvPr>
              <p:cNvSpPr/>
              <p:nvPr/>
            </p:nvSpPr>
            <p:spPr>
              <a:xfrm rot="10800000">
                <a:off x="320130" y="583190"/>
                <a:ext cx="8697243" cy="102841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6186-EE5A-B54F-AA38-7CE5FB3CDAD4}"/>
                  </a:ext>
                </a:extLst>
              </p:cNvPr>
              <p:cNvSpPr/>
              <p:nvPr/>
            </p:nvSpPr>
            <p:spPr>
              <a:xfrm rot="10800000">
                <a:off x="320130" y="718152"/>
                <a:ext cx="8697243" cy="50418"/>
              </a:xfrm>
              <a:prstGeom prst="rect">
                <a:avLst/>
              </a:prstGeom>
              <a:gradFill flip="none" rotWithShape="1">
                <a:gsLst>
                  <a:gs pos="29000">
                    <a:schemeClr val="bg1">
                      <a:lumMod val="7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48000">
                    <a:schemeClr val="bg1">
                      <a:lumMod val="65000"/>
                    </a:schemeClr>
                  </a:gs>
                  <a:gs pos="76000">
                    <a:srgbClr val="00206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173B9E-C07D-6849-8BE4-9BD9F33AE38F}"/>
                </a:ext>
              </a:extLst>
            </p:cNvPr>
            <p:cNvSpPr txBox="1"/>
            <p:nvPr/>
          </p:nvSpPr>
          <p:spPr>
            <a:xfrm>
              <a:off x="628650" y="254098"/>
              <a:ext cx="165731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10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D565552-8C5D-9A45-9DB1-E0FBD0CF2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46" y="314714"/>
              <a:ext cx="1495117" cy="46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CE08D0D-64B4-404F-92C0-7BE3BC28668B}"/>
              </a:ext>
            </a:extLst>
          </p:cNvPr>
          <p:cNvSpPr/>
          <p:nvPr/>
        </p:nvSpPr>
        <p:spPr>
          <a:xfrm rot="10800000">
            <a:off x="1764568" y="6311899"/>
            <a:ext cx="8697243" cy="332288"/>
          </a:xfrm>
          <a:prstGeom prst="rect">
            <a:avLst/>
          </a:prstGeom>
          <a:gradFill flip="none" rotWithShape="1">
            <a:gsLst>
              <a:gs pos="29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48000">
                <a:schemeClr val="bg1">
                  <a:lumMod val="65000"/>
                </a:schemeClr>
              </a:gs>
              <a:gs pos="76000">
                <a:srgbClr val="00206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DE896EA-3B7C-A84E-91F4-27FDC8E36C33}"/>
              </a:ext>
            </a:extLst>
          </p:cNvPr>
          <p:cNvSpPr txBox="1"/>
          <p:nvPr/>
        </p:nvSpPr>
        <p:spPr>
          <a:xfrm>
            <a:off x="1519653" y="6303671"/>
            <a:ext cx="6537306" cy="4139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Pusat </a:t>
            </a:r>
            <a:r>
              <a:rPr lang="en-US" sz="1500" dirty="0" err="1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Keselamatan</a:t>
            </a:r>
            <a:r>
              <a:rPr lang="en-US" sz="1500" dirty="0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 &amp; Kesihatan </a:t>
            </a:r>
            <a:r>
              <a:rPr lang="en-US" sz="1500" dirty="0" err="1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Pekerjaan</a:t>
            </a:r>
            <a:r>
              <a:rPr lang="en-US" sz="1500" dirty="0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 , </a:t>
            </a:r>
            <a:r>
              <a:rPr lang="en-US" sz="1500" dirty="0" err="1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Risiko</a:t>
            </a:r>
            <a:r>
              <a:rPr lang="en-US" sz="1500" dirty="0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 dan </a:t>
            </a:r>
            <a:r>
              <a:rPr lang="en-US" sz="1500" dirty="0" err="1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Alam</a:t>
            </a:r>
            <a:r>
              <a:rPr lang="en-US" sz="1500" dirty="0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Sekitar</a:t>
            </a:r>
            <a:r>
              <a:rPr lang="en-US" sz="1500" dirty="0">
                <a:solidFill>
                  <a:srgbClr val="FFFFFF"/>
                </a:solidFill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 (OSHREC)</a:t>
            </a:r>
            <a:endParaRPr lang="en-MY" sz="1500" dirty="0">
              <a:latin typeface="Arial Narrow" panose="020B0604020202020204" pitchFamily="34" charset="0"/>
              <a:ea typeface="MS Mincho" panose="02020609040205080304" pitchFamily="49" charset="-128"/>
              <a:cs typeface="Arial Narrow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13E764-D345-4997-B02B-FAF39DB1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784" y="2463370"/>
            <a:ext cx="1906080" cy="1623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E1EA69-B741-4C63-9435-FAA9724FC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944" y="2607812"/>
            <a:ext cx="669899" cy="1348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A17E3D-D10B-446D-8C1E-167F0C4BE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464" y="2613536"/>
            <a:ext cx="1651267" cy="1277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00E05E-FD34-495B-A498-9FB0E2657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634" y="2412088"/>
            <a:ext cx="1183300" cy="1542626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91FC396A-AB5D-46D6-906F-C68823547782}"/>
              </a:ext>
            </a:extLst>
          </p:cNvPr>
          <p:cNvSpPr/>
          <p:nvPr/>
        </p:nvSpPr>
        <p:spPr>
          <a:xfrm>
            <a:off x="3558645" y="2928047"/>
            <a:ext cx="927947" cy="413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5041BD6-73C6-438A-810E-74278AE39292}"/>
              </a:ext>
            </a:extLst>
          </p:cNvPr>
          <p:cNvSpPr/>
          <p:nvPr/>
        </p:nvSpPr>
        <p:spPr>
          <a:xfrm>
            <a:off x="5828765" y="2951835"/>
            <a:ext cx="774616" cy="452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643D7E0-B75A-4847-A077-2E74688591A0}"/>
              </a:ext>
            </a:extLst>
          </p:cNvPr>
          <p:cNvSpPr/>
          <p:nvPr/>
        </p:nvSpPr>
        <p:spPr>
          <a:xfrm>
            <a:off x="8056959" y="3045412"/>
            <a:ext cx="791505" cy="413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489F8272-1E90-4DE1-A387-FF039B0EE361}"/>
              </a:ext>
            </a:extLst>
          </p:cNvPr>
          <p:cNvSpPr/>
          <p:nvPr/>
        </p:nvSpPr>
        <p:spPr>
          <a:xfrm rot="10800000">
            <a:off x="2671595" y="5216944"/>
            <a:ext cx="7088956" cy="483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7988A74-EB0A-4926-BBFD-71E1820FB368}"/>
              </a:ext>
            </a:extLst>
          </p:cNvPr>
          <p:cNvSpPr/>
          <p:nvPr/>
        </p:nvSpPr>
        <p:spPr>
          <a:xfrm rot="5400000">
            <a:off x="9137717" y="4283988"/>
            <a:ext cx="1072756" cy="483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3699254-BCC8-4531-8DE7-F6DAC36F9940}"/>
              </a:ext>
            </a:extLst>
          </p:cNvPr>
          <p:cNvSpPr/>
          <p:nvPr/>
        </p:nvSpPr>
        <p:spPr>
          <a:xfrm rot="16200000" flipV="1">
            <a:off x="2109689" y="4449112"/>
            <a:ext cx="1076575" cy="476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8E7662-E560-4817-B741-51A68EB58C74}"/>
              </a:ext>
            </a:extLst>
          </p:cNvPr>
          <p:cNvSpPr txBox="1"/>
          <p:nvPr/>
        </p:nvSpPr>
        <p:spPr>
          <a:xfrm>
            <a:off x="1764569" y="1802067"/>
            <a:ext cx="129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latin typeface="Arial Narrow" panose="020B0606020202030204" pitchFamily="34" charset="0"/>
              </a:rPr>
              <a:t>Pesalah</a:t>
            </a:r>
            <a:endParaRPr lang="en-US" sz="2800" b="1">
              <a:latin typeface="Arial Narrow" panose="020B0606020202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C3F627-F650-4EA6-982A-FE5E9102ACD2}"/>
              </a:ext>
            </a:extLst>
          </p:cNvPr>
          <p:cNvSpPr txBox="1"/>
          <p:nvPr/>
        </p:nvSpPr>
        <p:spPr>
          <a:xfrm>
            <a:off x="3975992" y="1331688"/>
            <a:ext cx="2702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latin typeface="Arial Narrow" panose="020B0606020202030204" pitchFamily="34" charset="0"/>
              </a:rPr>
              <a:t>Pemegang</a:t>
            </a:r>
            <a:r>
              <a:rPr lang="en-US" b="1">
                <a:latin typeface="Arial Narrow" panose="020B0606020202030204" pitchFamily="34" charset="0"/>
              </a:rPr>
              <a:t> Kad Kuasa KKPAS</a:t>
            </a:r>
          </a:p>
          <a:p>
            <a:pPr algn="ctr"/>
            <a:r>
              <a:rPr lang="en-US" b="1">
                <a:latin typeface="Arial Narrow" panose="020B0606020202030204" pitchFamily="34" charset="0"/>
              </a:rPr>
              <a:t>(Ahli JKKP Pusat &amp; Kakitangan OSHE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DE9EC9-0476-4DCC-A841-A4F301100002}"/>
              </a:ext>
            </a:extLst>
          </p:cNvPr>
          <p:cNvSpPr txBox="1"/>
          <p:nvPr/>
        </p:nvSpPr>
        <p:spPr>
          <a:xfrm>
            <a:off x="6503452" y="1626389"/>
            <a:ext cx="19076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>
                <a:latin typeface="Arial Narrow"/>
              </a:rPr>
              <a:t>Sekretariat</a:t>
            </a:r>
            <a:r>
              <a:rPr lang="en-US" b="1">
                <a:latin typeface="Arial Narrow"/>
              </a:rPr>
              <a:t> SC OSHE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69D447-C4A4-49CF-9E0B-C7D00CA42779}"/>
              </a:ext>
            </a:extLst>
          </p:cNvPr>
          <p:cNvSpPr txBox="1"/>
          <p:nvPr/>
        </p:nvSpPr>
        <p:spPr>
          <a:xfrm>
            <a:off x="8382040" y="1491015"/>
            <a:ext cx="2130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 Narrow" panose="020B0606020202030204" pitchFamily="34" charset="0"/>
              </a:rPr>
              <a:t>Pejabat </a:t>
            </a:r>
            <a:r>
              <a:rPr lang="en-US" b="1" err="1">
                <a:latin typeface="Arial Narrow" panose="020B0606020202030204" pitchFamily="34" charset="0"/>
              </a:rPr>
              <a:t>Pendaftar</a:t>
            </a:r>
            <a:endParaRPr lang="en-US" b="1">
              <a:latin typeface="Arial Narrow" panose="020B0606020202030204" pitchFamily="34" charset="0"/>
            </a:endParaRPr>
          </a:p>
          <a:p>
            <a:pPr algn="ctr"/>
            <a:r>
              <a:rPr lang="en-US" b="1">
                <a:latin typeface="Arial Narrow" panose="020B0606020202030204" pitchFamily="34" charset="0"/>
              </a:rPr>
              <a:t>HEP ( Unit </a:t>
            </a:r>
            <a:r>
              <a:rPr lang="en-US" b="1" err="1">
                <a:latin typeface="Arial Narrow" panose="020B0606020202030204" pitchFamily="34" charset="0"/>
              </a:rPr>
              <a:t>Tatatertib</a:t>
            </a:r>
            <a:r>
              <a:rPr lang="en-US" b="1">
                <a:latin typeface="Arial Narrow" panose="020B0606020202030204" pitchFamily="34" charset="0"/>
              </a:rPr>
              <a:t>)</a:t>
            </a:r>
          </a:p>
          <a:p>
            <a:pPr algn="ctr"/>
            <a:r>
              <a:rPr lang="en-US" b="1" err="1">
                <a:latin typeface="Arial Narrow" panose="020B0606020202030204" pitchFamily="34" charset="0"/>
              </a:rPr>
              <a:t>Bendahari</a:t>
            </a:r>
            <a:r>
              <a:rPr lang="en-US" b="1">
                <a:latin typeface="Arial Narrow" panose="020B0606020202030204" pitchFamily="34" charset="0"/>
              </a:rPr>
              <a:t> (</a:t>
            </a:r>
            <a:r>
              <a:rPr lang="en-US" b="1" err="1">
                <a:latin typeface="Arial Narrow" panose="020B0606020202030204" pitchFamily="34" charset="0"/>
              </a:rPr>
              <a:t>Perolehan</a:t>
            </a:r>
            <a:r>
              <a:rPr lang="en-US" b="1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0941BF64-54B5-4754-96C7-999579F375A3}"/>
              </a:ext>
            </a:extLst>
          </p:cNvPr>
          <p:cNvSpPr/>
          <p:nvPr/>
        </p:nvSpPr>
        <p:spPr>
          <a:xfrm rot="5400000">
            <a:off x="5634468" y="4364236"/>
            <a:ext cx="1072756" cy="483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FB818A-B463-4FD6-A9F8-24A532DAAF13}"/>
              </a:ext>
            </a:extLst>
          </p:cNvPr>
          <p:cNvSpPr txBox="1"/>
          <p:nvPr/>
        </p:nvSpPr>
        <p:spPr>
          <a:xfrm>
            <a:off x="4076772" y="4349888"/>
            <a:ext cx="18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 Narrow" panose="020B0606020202030204" pitchFamily="34" charset="0"/>
              </a:rPr>
              <a:t>Kali </a:t>
            </a:r>
            <a:r>
              <a:rPr lang="en-US" b="1" err="1">
                <a:latin typeface="Arial Narrow" panose="020B0606020202030204" pitchFamily="34" charset="0"/>
              </a:rPr>
              <a:t>Pertama</a:t>
            </a:r>
            <a:endParaRPr lang="en-US" b="1">
              <a:latin typeface="Arial Narrow" panose="020B0606020202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91DAFF-A4D2-4333-8F77-D8C06FDFE0C8}"/>
              </a:ext>
            </a:extLst>
          </p:cNvPr>
          <p:cNvSpPr txBox="1"/>
          <p:nvPr/>
        </p:nvSpPr>
        <p:spPr>
          <a:xfrm>
            <a:off x="7858951" y="4282486"/>
            <a:ext cx="180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 Narrow" panose="020B0606020202030204" pitchFamily="34" charset="0"/>
              </a:rPr>
              <a:t>Kali Kedua &amp; </a:t>
            </a:r>
            <a:r>
              <a:rPr lang="en-US" b="1" err="1">
                <a:latin typeface="Arial Narrow" panose="020B0606020202030204" pitchFamily="34" charset="0"/>
              </a:rPr>
              <a:t>Seterusnya</a:t>
            </a:r>
            <a:endParaRPr lang="en-US" b="1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9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CARTA ALIR PROSES KERJA SC</a:t>
            </a:r>
            <a:endParaRPr lang="en-MY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BA34DB-C974-45B3-AE6A-9CE9B87411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21" y="6932830"/>
            <a:ext cx="1967393" cy="2405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14945" y="687954"/>
            <a:ext cx="8673543" cy="5607256"/>
            <a:chOff x="957125" y="210749"/>
            <a:chExt cx="8212755" cy="612829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61B07A-50F3-4183-8284-4961F3325EEA}"/>
                </a:ext>
              </a:extLst>
            </p:cNvPr>
            <p:cNvCxnSpPr>
              <a:cxnSpLocks/>
            </p:cNvCxnSpPr>
            <p:nvPr/>
          </p:nvCxnSpPr>
          <p:spPr>
            <a:xfrm>
              <a:off x="7659808" y="3801762"/>
              <a:ext cx="0" cy="1880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57FD8C-DEBB-4F1F-9412-2A14A6ED1A54}"/>
                </a:ext>
              </a:extLst>
            </p:cNvPr>
            <p:cNvCxnSpPr>
              <a:cxnSpLocks/>
            </p:cNvCxnSpPr>
            <p:nvPr/>
          </p:nvCxnSpPr>
          <p:spPr>
            <a:xfrm>
              <a:off x="4760174" y="4017206"/>
              <a:ext cx="0" cy="1664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71BAD0-4E54-4ECB-9A1C-9EBA5CB340DB}"/>
                </a:ext>
              </a:extLst>
            </p:cNvPr>
            <p:cNvSpPr txBox="1"/>
            <p:nvPr/>
          </p:nvSpPr>
          <p:spPr>
            <a:xfrm>
              <a:off x="3045336" y="1272847"/>
              <a:ext cx="3425167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 Narrow" panose="020B0606020202030204" pitchFamily="34" charset="0"/>
                </a:rPr>
                <a:t>Bukti  (Gambar/ Video/</a:t>
              </a:r>
              <a:r>
                <a:rPr lang="en-US" sz="1400" err="1">
                  <a:latin typeface="Arial Narrow" panose="020B0606020202030204" pitchFamily="34" charset="0"/>
                </a:rPr>
                <a:t>Dokumen</a:t>
              </a:r>
              <a:r>
                <a:rPr lang="en-US" sz="1400">
                  <a:latin typeface="Arial Narrow" panose="020B0606020202030204" pitchFamily="34" charset="0"/>
                </a:rPr>
                <a:t>) </a:t>
              </a:r>
            </a:p>
          </p:txBody>
        </p: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9BB30BD7-C5A4-4E01-AADE-6551B93120F1}"/>
                </a:ext>
              </a:extLst>
            </p:cNvPr>
            <p:cNvSpPr/>
            <p:nvPr/>
          </p:nvSpPr>
          <p:spPr>
            <a:xfrm>
              <a:off x="2827224" y="1853363"/>
              <a:ext cx="3823683" cy="1050068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Melanggar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SC –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Semakan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,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Tapisan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dan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Konsultansi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oleh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OSHREC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dan</a:t>
              </a:r>
              <a:r>
                <a:rPr lang="en-US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/ </a:t>
              </a:r>
              <a:r>
                <a:rPr lang="en-US" sz="1300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PTj</a:t>
              </a:r>
              <a:endParaRPr lang="en-US" sz="13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8DE8909-C060-4F59-8492-88DE2BC02EA4}"/>
                </a:ext>
              </a:extLst>
            </p:cNvPr>
            <p:cNvCxnSpPr>
              <a:cxnSpLocks/>
            </p:cNvCxnSpPr>
            <p:nvPr/>
          </p:nvCxnSpPr>
          <p:spPr>
            <a:xfrm>
              <a:off x="8575720" y="2363361"/>
              <a:ext cx="0" cy="2840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4C2D36-82E7-4EEF-BF39-5DF90E5074E4}"/>
                </a:ext>
              </a:extLst>
            </p:cNvPr>
            <p:cNvSpPr txBox="1"/>
            <p:nvPr/>
          </p:nvSpPr>
          <p:spPr>
            <a:xfrm>
              <a:off x="957125" y="3235107"/>
              <a:ext cx="224541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>
                  <a:latin typeface="Arial Narrow" panose="020B0606020202030204" pitchFamily="34" charset="0"/>
                </a:rPr>
                <a:t>Kesalahan </a:t>
              </a:r>
              <a:r>
                <a:rPr lang="en-US" sz="1400" b="1" i="1" err="1">
                  <a:latin typeface="Arial Narrow" panose="020B0606020202030204" pitchFamily="34" charset="0"/>
                </a:rPr>
                <a:t>Pertama</a:t>
              </a:r>
              <a:r>
                <a:rPr lang="en-US" sz="1400" b="1" i="1">
                  <a:latin typeface="Arial Narrow" panose="020B0606020202030204" pitchFamily="34" charset="0"/>
                </a:rPr>
                <a:t> </a:t>
              </a:r>
            </a:p>
            <a:p>
              <a:pPr algn="ctr"/>
              <a:r>
                <a:rPr lang="en-US" sz="1400" err="1">
                  <a:latin typeface="Arial Narrow" panose="020B0606020202030204" pitchFamily="34" charset="0"/>
                </a:rPr>
                <a:t>Kemukakan</a:t>
              </a:r>
              <a:r>
                <a:rPr lang="en-US" sz="1400">
                  <a:latin typeface="Arial Narrow" panose="020B0606020202030204" pitchFamily="34" charset="0"/>
                </a:rPr>
                <a:t> </a:t>
              </a:r>
              <a:r>
                <a:rPr lang="en-US" sz="1400" err="1">
                  <a:latin typeface="Arial Narrow" panose="020B0606020202030204" pitchFamily="34" charset="0"/>
                </a:rPr>
                <a:t>Borang</a:t>
              </a:r>
              <a:r>
                <a:rPr lang="en-US" sz="1400">
                  <a:latin typeface="Arial Narrow" panose="020B0606020202030204" pitchFamily="34" charset="0"/>
                </a:rPr>
                <a:t> SC pada </a:t>
              </a:r>
              <a:r>
                <a:rPr lang="en-US" sz="1400" err="1">
                  <a:latin typeface="Arial Narrow" panose="020B0606020202030204" pitchFamily="34" charset="0"/>
                </a:rPr>
                <a:t>Pesalah</a:t>
              </a:r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D89BB6-A339-422D-9FFF-3DAF9412AAA4}"/>
                </a:ext>
              </a:extLst>
            </p:cNvPr>
            <p:cNvSpPr txBox="1"/>
            <p:nvPr/>
          </p:nvSpPr>
          <p:spPr>
            <a:xfrm>
              <a:off x="3420130" y="3267527"/>
              <a:ext cx="2676701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>
                  <a:latin typeface="Arial Narrow" panose="020B0606020202030204" pitchFamily="34" charset="0"/>
                </a:rPr>
                <a:t>Kesalahan Kedua </a:t>
              </a:r>
            </a:p>
            <a:p>
              <a:pPr algn="ctr"/>
              <a:r>
                <a:rPr lang="en-US" sz="1400" err="1">
                  <a:latin typeface="Arial Narrow" panose="020B0606020202030204" pitchFamily="34" charset="0"/>
                </a:rPr>
                <a:t>Kemukakan</a:t>
              </a:r>
              <a:r>
                <a:rPr lang="en-US" sz="1400">
                  <a:latin typeface="Arial Narrow" panose="020B0606020202030204" pitchFamily="34" charset="0"/>
                </a:rPr>
                <a:t> </a:t>
              </a:r>
              <a:r>
                <a:rPr lang="en-US" sz="1400" err="1">
                  <a:latin typeface="Arial Narrow" panose="020B0606020202030204" pitchFamily="34" charset="0"/>
                </a:rPr>
                <a:t>Borang</a:t>
              </a:r>
              <a:r>
                <a:rPr lang="en-US" sz="1400">
                  <a:latin typeface="Arial Narrow" panose="020B0606020202030204" pitchFamily="34" charset="0"/>
                </a:rPr>
                <a:t> SC pada </a:t>
              </a:r>
              <a:r>
                <a:rPr lang="en-US" sz="1400" err="1">
                  <a:latin typeface="Arial Narrow" panose="020B0606020202030204" pitchFamily="34" charset="0"/>
                </a:rPr>
                <a:t>Pesalah</a:t>
              </a:r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3C756E-B1D6-40D4-93A5-BDEFC6C3FD27}"/>
                </a:ext>
              </a:extLst>
            </p:cNvPr>
            <p:cNvSpPr txBox="1"/>
            <p:nvPr/>
          </p:nvSpPr>
          <p:spPr>
            <a:xfrm>
              <a:off x="6340511" y="3278542"/>
              <a:ext cx="2666558" cy="523220"/>
            </a:xfrm>
            <a:prstGeom prst="rect">
              <a:avLst/>
            </a:prstGeom>
            <a:solidFill>
              <a:srgbClr val="FFB7B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err="1">
                  <a:latin typeface="Arial Narrow" panose="020B0606020202030204" pitchFamily="34" charset="0"/>
                </a:rPr>
                <a:t>Kesalahan</a:t>
              </a:r>
              <a:r>
                <a:rPr lang="en-US" sz="1400" b="1" i="1" dirty="0">
                  <a:latin typeface="Arial Narrow" panose="020B0606020202030204" pitchFamily="34" charset="0"/>
                </a:rPr>
                <a:t> </a:t>
              </a:r>
              <a:r>
                <a:rPr lang="en-US" sz="1400" b="1" i="1" dirty="0" err="1">
                  <a:latin typeface="Arial Narrow" panose="020B0606020202030204" pitchFamily="34" charset="0"/>
                </a:rPr>
                <a:t>Ketiga</a:t>
              </a:r>
              <a:endParaRPr lang="en-US" sz="1400" b="1" i="1" dirty="0">
                <a:latin typeface="Arial Narrow" panose="020B0606020202030204" pitchFamily="34" charset="0"/>
              </a:endParaRPr>
            </a:p>
            <a:p>
              <a:pPr algn="ctr"/>
              <a:r>
                <a:rPr lang="en-US" sz="1400" dirty="0" err="1">
                  <a:latin typeface="Arial Narrow" panose="020B0606020202030204" pitchFamily="34" charset="0"/>
                </a:rPr>
                <a:t>Kemukakan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Borang</a:t>
              </a:r>
              <a:r>
                <a:rPr lang="en-US" sz="1400" dirty="0">
                  <a:latin typeface="Arial Narrow" panose="020B0606020202030204" pitchFamily="34" charset="0"/>
                </a:rPr>
                <a:t> SC </a:t>
              </a:r>
              <a:r>
                <a:rPr lang="en-US" sz="1400" dirty="0" err="1">
                  <a:latin typeface="Arial Narrow" panose="020B0606020202030204" pitchFamily="34" charset="0"/>
                </a:rPr>
                <a:t>pada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Pesalah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517382-A36C-4078-B48B-93CB04F7DC2F}"/>
                </a:ext>
              </a:extLst>
            </p:cNvPr>
            <p:cNvSpPr txBox="1"/>
            <p:nvPr/>
          </p:nvSpPr>
          <p:spPr>
            <a:xfrm>
              <a:off x="3432791" y="3973771"/>
              <a:ext cx="2677464" cy="3363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Salinan </a:t>
              </a:r>
              <a:r>
                <a:rPr lang="en-US" sz="1400" dirty="0" err="1">
                  <a:latin typeface="Arial Narrow" panose="020B0606020202030204" pitchFamily="34" charset="0"/>
                </a:rPr>
                <a:t>kepada</a:t>
              </a:r>
              <a:r>
                <a:rPr lang="en-US" sz="1400" dirty="0">
                  <a:latin typeface="Arial Narrow" panose="020B0606020202030204" pitchFamily="34" charset="0"/>
                </a:rPr>
                <a:t> OSHREC &amp; </a:t>
              </a:r>
              <a:r>
                <a:rPr lang="en-US" sz="1400" dirty="0" err="1">
                  <a:latin typeface="Arial Narrow" panose="020B0606020202030204" pitchFamily="34" charset="0"/>
                </a:rPr>
                <a:t>PTj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486913-55C8-4894-A5CE-F8B4FA19C306}"/>
                </a:ext>
              </a:extLst>
            </p:cNvPr>
            <p:cNvSpPr txBox="1"/>
            <p:nvPr/>
          </p:nvSpPr>
          <p:spPr>
            <a:xfrm>
              <a:off x="6368474" y="5185009"/>
              <a:ext cx="2688387" cy="523220"/>
            </a:xfrm>
            <a:prstGeom prst="rect">
              <a:avLst/>
            </a:prstGeom>
            <a:solidFill>
              <a:srgbClr val="FFB7B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 Narrow" panose="020B0606020202030204" pitchFamily="34" charset="0"/>
                </a:rPr>
                <a:t>Tindakan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disiplin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Pejabat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Pendaftar</a:t>
              </a:r>
              <a:r>
                <a:rPr lang="en-US" sz="1400" dirty="0">
                  <a:latin typeface="Arial Narrow" panose="020B0606020202030204" pitchFamily="34" charset="0"/>
                </a:rPr>
                <a:t> &amp; HEP / </a:t>
              </a:r>
              <a:r>
                <a:rPr lang="en-US" sz="1400" dirty="0" err="1">
                  <a:latin typeface="Arial Narrow" panose="020B0606020202030204" pitchFamily="34" charset="0"/>
                </a:rPr>
                <a:t>Senarai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Hitam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oleh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Bendahari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D2B6EA0-C8C9-45B2-AB21-A3A354619A76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2079830" y="2994922"/>
              <a:ext cx="0" cy="240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1F4DE3-399A-4709-8F50-2638EC33DCC5}"/>
                </a:ext>
              </a:extLst>
            </p:cNvPr>
            <p:cNvSpPr txBox="1"/>
            <p:nvPr/>
          </p:nvSpPr>
          <p:spPr>
            <a:xfrm>
              <a:off x="3420130" y="5049872"/>
              <a:ext cx="2697864" cy="73866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 Narrow" panose="020B0606020202030204" pitchFamily="34" charset="0"/>
                </a:rPr>
                <a:t>Surat </a:t>
              </a:r>
              <a:r>
                <a:rPr lang="en-US" sz="1400" err="1">
                  <a:latin typeface="Arial Narrow" panose="020B0606020202030204" pitchFamily="34" charset="0"/>
                </a:rPr>
                <a:t>Amaran</a:t>
              </a:r>
              <a:r>
                <a:rPr lang="en-US" sz="1400">
                  <a:latin typeface="Arial Narrow" panose="020B0606020202030204" pitchFamily="34" charset="0"/>
                </a:rPr>
                <a:t> </a:t>
              </a:r>
              <a:r>
                <a:rPr lang="en-US" sz="1400" err="1">
                  <a:latin typeface="Arial Narrow" panose="020B0606020202030204" pitchFamily="34" charset="0"/>
                </a:rPr>
                <a:t>dikeluarkan</a:t>
              </a:r>
              <a:r>
                <a:rPr lang="en-US" sz="1400">
                  <a:latin typeface="Arial Narrow" panose="020B0606020202030204" pitchFamily="34" charset="0"/>
                </a:rPr>
                <a:t> oleh Pejabat </a:t>
              </a:r>
              <a:r>
                <a:rPr lang="en-US" sz="1400" err="1">
                  <a:latin typeface="Arial Narrow" panose="020B0606020202030204" pitchFamily="34" charset="0"/>
                </a:rPr>
                <a:t>Pendaftar</a:t>
              </a:r>
              <a:r>
                <a:rPr lang="en-US" sz="1400">
                  <a:latin typeface="Arial Narrow" panose="020B0606020202030204" pitchFamily="34" charset="0"/>
                </a:rPr>
                <a:t>, </a:t>
              </a:r>
              <a:r>
                <a:rPr lang="en-US" sz="1400" err="1">
                  <a:latin typeface="Arial Narrow" panose="020B0606020202030204" pitchFamily="34" charset="0"/>
                </a:rPr>
                <a:t>Bendahari</a:t>
              </a:r>
              <a:r>
                <a:rPr lang="en-US" sz="1400">
                  <a:latin typeface="Arial Narrow" panose="020B0606020202030204" pitchFamily="34" charset="0"/>
                </a:rPr>
                <a:t>, HEP </a:t>
              </a:r>
              <a:r>
                <a:rPr lang="en-US" sz="1400" err="1">
                  <a:latin typeface="Arial Narrow" panose="020B0606020202030204" pitchFamily="34" charset="0"/>
                </a:rPr>
                <a:t>kepada</a:t>
              </a:r>
              <a:r>
                <a:rPr lang="en-US" sz="1400">
                  <a:latin typeface="Arial Narrow" panose="020B0606020202030204" pitchFamily="34" charset="0"/>
                </a:rPr>
                <a:t> </a:t>
              </a:r>
              <a:r>
                <a:rPr lang="en-US" sz="1400" err="1">
                  <a:latin typeface="Arial Narrow" panose="020B0606020202030204" pitchFamily="34" charset="0"/>
                </a:rPr>
                <a:t>Pesalah</a:t>
              </a:r>
              <a:r>
                <a:rPr lang="en-US" sz="1400">
                  <a:latin typeface="Arial Narrow" panose="020B0606020202030204" pitchFamily="34" charset="0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528B85-BE56-4F46-9CFA-48729EC34D31}"/>
                </a:ext>
              </a:extLst>
            </p:cNvPr>
            <p:cNvSpPr txBox="1"/>
            <p:nvPr/>
          </p:nvSpPr>
          <p:spPr>
            <a:xfrm>
              <a:off x="3403269" y="4372740"/>
              <a:ext cx="2682037" cy="57183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 Narrow" panose="020B0606020202030204" pitchFamily="34" charset="0"/>
                </a:rPr>
                <a:t>Pemakluman</a:t>
              </a:r>
              <a:r>
                <a:rPr lang="en-US" sz="1400" dirty="0">
                  <a:latin typeface="Arial Narrow" panose="020B0606020202030204" pitchFamily="34" charset="0"/>
                </a:rPr>
                <a:t> OSHREC </a:t>
              </a:r>
              <a:r>
                <a:rPr lang="en-US" sz="1400" dirty="0" err="1">
                  <a:latin typeface="Arial Narrow" panose="020B0606020202030204" pitchFamily="34" charset="0"/>
                </a:rPr>
                <a:t>Kepada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Pejabat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Pendaftar</a:t>
              </a:r>
              <a:r>
                <a:rPr lang="en-US" sz="1400" dirty="0">
                  <a:latin typeface="Arial Narrow" panose="020B0606020202030204" pitchFamily="34" charset="0"/>
                </a:rPr>
                <a:t>, </a:t>
              </a:r>
              <a:r>
                <a:rPr lang="en-US" sz="1400" dirty="0" err="1">
                  <a:latin typeface="Arial Narrow" panose="020B0606020202030204" pitchFamily="34" charset="0"/>
                </a:rPr>
                <a:t>Bendahari</a:t>
              </a:r>
              <a:r>
                <a:rPr lang="en-US" sz="1400" dirty="0">
                  <a:latin typeface="Arial Narrow" panose="020B0606020202030204" pitchFamily="34" charset="0"/>
                </a:rPr>
                <a:t>, HEP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E3175B-8B5C-430E-8EBE-2F84B89D7ED8}"/>
                </a:ext>
              </a:extLst>
            </p:cNvPr>
            <p:cNvSpPr txBox="1"/>
            <p:nvPr/>
          </p:nvSpPr>
          <p:spPr>
            <a:xfrm>
              <a:off x="6340511" y="3995956"/>
              <a:ext cx="2638594" cy="336376"/>
            </a:xfrm>
            <a:prstGeom prst="rect">
              <a:avLst/>
            </a:prstGeom>
            <a:solidFill>
              <a:srgbClr val="FFB7B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Salinan </a:t>
              </a:r>
              <a:r>
                <a:rPr lang="en-US" sz="1400" dirty="0" err="1">
                  <a:latin typeface="Arial Narrow" panose="020B0606020202030204" pitchFamily="34" charset="0"/>
                </a:rPr>
                <a:t>kepada</a:t>
              </a:r>
              <a:r>
                <a:rPr lang="en-US" sz="1400" dirty="0">
                  <a:latin typeface="Arial Narrow" panose="020B0606020202030204" pitchFamily="34" charset="0"/>
                </a:rPr>
                <a:t> OSHREC &amp; </a:t>
              </a:r>
              <a:r>
                <a:rPr lang="en-US" sz="1400" dirty="0" err="1">
                  <a:latin typeface="Arial Narrow" panose="020B0606020202030204" pitchFamily="34" charset="0"/>
                </a:rPr>
                <a:t>PTj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50A745-A879-43CA-AD2E-C833677DBF4D}"/>
                </a:ext>
              </a:extLst>
            </p:cNvPr>
            <p:cNvSpPr txBox="1"/>
            <p:nvPr/>
          </p:nvSpPr>
          <p:spPr>
            <a:xfrm>
              <a:off x="6361458" y="4456321"/>
              <a:ext cx="2697865" cy="571839"/>
            </a:xfrm>
            <a:prstGeom prst="rect">
              <a:avLst/>
            </a:prstGeom>
            <a:solidFill>
              <a:srgbClr val="FFB7B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 Narrow" panose="020B0606020202030204" pitchFamily="34" charset="0"/>
                </a:rPr>
                <a:t>Pemakluman</a:t>
              </a:r>
              <a:r>
                <a:rPr lang="en-US" sz="1400" dirty="0">
                  <a:latin typeface="Arial Narrow" panose="020B0606020202030204" pitchFamily="34" charset="0"/>
                </a:rPr>
                <a:t> OSHREC </a:t>
              </a:r>
              <a:r>
                <a:rPr lang="en-US" sz="1400" dirty="0" err="1">
                  <a:latin typeface="Arial Narrow" panose="020B0606020202030204" pitchFamily="34" charset="0"/>
                </a:rPr>
                <a:t>Kepada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Pejabat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  <a:r>
                <a:rPr lang="en-US" sz="1400" dirty="0" err="1">
                  <a:latin typeface="Arial Narrow" panose="020B0606020202030204" pitchFamily="34" charset="0"/>
                </a:rPr>
                <a:t>Pendaftar</a:t>
              </a:r>
              <a:r>
                <a:rPr lang="en-US" sz="1400" dirty="0">
                  <a:latin typeface="Arial Narrow" panose="020B0606020202030204" pitchFamily="34" charset="0"/>
                </a:rPr>
                <a:t>, </a:t>
              </a:r>
              <a:r>
                <a:rPr lang="en-US" sz="1400" dirty="0" err="1">
                  <a:latin typeface="Arial Narrow" panose="020B0606020202030204" pitchFamily="34" charset="0"/>
                </a:rPr>
                <a:t>Bendahari</a:t>
              </a:r>
              <a:r>
                <a:rPr lang="en-US" sz="1400" dirty="0">
                  <a:latin typeface="Arial Narrow" panose="020B0606020202030204" pitchFamily="34" charset="0"/>
                </a:rPr>
                <a:t>, HEP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7C2254-1401-4E81-A2A9-A745B9E645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9834" y="2980386"/>
              <a:ext cx="556741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53949CB-A20A-4494-9187-A3C7E25431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6120" y="2363361"/>
              <a:ext cx="1988282" cy="34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16BA17C-DC4B-469D-907E-54ECE12A9072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66" y="1104723"/>
              <a:ext cx="0" cy="1681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A6A545-7A89-4011-A45B-A1E4A8E9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719479" y="1584400"/>
              <a:ext cx="0" cy="246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 descr="Tamat">
              <a:extLst>
                <a:ext uri="{FF2B5EF4-FFF2-40B4-BE49-F238E27FC236}">
                  <a16:creationId xmlns:a16="http://schemas.microsoft.com/office/drawing/2014/main" id="{A56C8F2C-5D33-4244-BB6B-F5EB2739B54B}"/>
                </a:ext>
              </a:extLst>
            </p:cNvPr>
            <p:cNvSpPr/>
            <p:nvPr/>
          </p:nvSpPr>
          <p:spPr>
            <a:xfrm>
              <a:off x="8088405" y="2616194"/>
              <a:ext cx="1081475" cy="3979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Tamat</a:t>
              </a:r>
              <a:endParaRPr lang="en-MY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CB1B9F-B36F-48CB-8816-7781C8DA22A8}"/>
                </a:ext>
              </a:extLst>
            </p:cNvPr>
            <p:cNvSpPr txBox="1"/>
            <p:nvPr/>
          </p:nvSpPr>
          <p:spPr>
            <a:xfrm>
              <a:off x="6466878" y="1964818"/>
              <a:ext cx="761514" cy="336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latin typeface="Arial Narrow" panose="020B0606020202030204" pitchFamily="34" charset="0"/>
                </a:rPr>
                <a:t>Tidak</a:t>
              </a:r>
              <a:endParaRPr lang="en-MY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D8D878-FA3F-4AE2-81E6-9C68CED6592C}"/>
                </a:ext>
              </a:extLst>
            </p:cNvPr>
            <p:cNvSpPr txBox="1"/>
            <p:nvPr/>
          </p:nvSpPr>
          <p:spPr>
            <a:xfrm>
              <a:off x="5264513" y="2636096"/>
              <a:ext cx="761514" cy="336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latin typeface="Arial Narrow" panose="020B0606020202030204" pitchFamily="34" charset="0"/>
                </a:rPr>
                <a:t>Ya</a:t>
              </a:r>
              <a:endParaRPr lang="en-MY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6" name="Oval 35" descr="Tamat">
              <a:extLst>
                <a:ext uri="{FF2B5EF4-FFF2-40B4-BE49-F238E27FC236}">
                  <a16:creationId xmlns:a16="http://schemas.microsoft.com/office/drawing/2014/main" id="{D557103B-9F31-4219-9726-755599DC08F3}"/>
                </a:ext>
              </a:extLst>
            </p:cNvPr>
            <p:cNvSpPr/>
            <p:nvPr/>
          </p:nvSpPr>
          <p:spPr>
            <a:xfrm>
              <a:off x="4306272" y="5941124"/>
              <a:ext cx="930501" cy="3979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Tamat</a:t>
              </a:r>
              <a:endParaRPr lang="en-MY" sz="140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60AFA5-A83B-4DB3-87B9-71810FFD423C}"/>
                </a:ext>
              </a:extLst>
            </p:cNvPr>
            <p:cNvSpPr txBox="1"/>
            <p:nvPr/>
          </p:nvSpPr>
          <p:spPr>
            <a:xfrm>
              <a:off x="957125" y="4195853"/>
              <a:ext cx="2245410" cy="33637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Salinan </a:t>
              </a:r>
              <a:r>
                <a:rPr lang="en-US" sz="1400" dirty="0" err="1">
                  <a:latin typeface="Arial Narrow" panose="020B0606020202030204" pitchFamily="34" charset="0"/>
                </a:rPr>
                <a:t>kepada</a:t>
              </a:r>
              <a:r>
                <a:rPr lang="en-US" sz="1400" dirty="0">
                  <a:latin typeface="Arial Narrow" panose="020B0606020202030204" pitchFamily="34" charset="0"/>
                </a:rPr>
                <a:t> OSHREC &amp; </a:t>
              </a:r>
              <a:r>
                <a:rPr lang="en-US" sz="1400" dirty="0" err="1">
                  <a:latin typeface="Arial Narrow" panose="020B0606020202030204" pitchFamily="34" charset="0"/>
                </a:rPr>
                <a:t>PTj</a:t>
              </a:r>
              <a:r>
                <a:rPr lang="en-US" sz="1400" dirty="0">
                  <a:latin typeface="Arial Narrow" panose="020B0606020202030204" pitchFamily="34" charset="0"/>
                </a:rPr>
                <a:t> 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EDFA44-3331-4F4C-9696-1D1FA4AD9606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2079830" y="4532230"/>
              <a:ext cx="0" cy="16361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4162667-38D4-47A0-872B-1F7663B46B82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7712668" y="5708229"/>
              <a:ext cx="0" cy="4601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82A10D-0427-4C64-B8B6-91133D37F90D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236773" y="6140085"/>
              <a:ext cx="2473617" cy="10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051FF4-B0E3-44EF-807C-F21989DFCC21}"/>
                </a:ext>
              </a:extLst>
            </p:cNvPr>
            <p:cNvCxnSpPr>
              <a:cxnSpLocks/>
              <a:stCxn id="25" idx="2"/>
              <a:endCxn id="36" idx="0"/>
            </p:cNvCxnSpPr>
            <p:nvPr/>
          </p:nvCxnSpPr>
          <p:spPr>
            <a:xfrm>
              <a:off x="4769062" y="5788536"/>
              <a:ext cx="2461" cy="152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 descr="Tamat">
              <a:extLst>
                <a:ext uri="{FF2B5EF4-FFF2-40B4-BE49-F238E27FC236}">
                  <a16:creationId xmlns:a16="http://schemas.microsoft.com/office/drawing/2014/main" id="{2173C74D-16A3-48CD-997F-542616CE2749}"/>
                </a:ext>
              </a:extLst>
            </p:cNvPr>
            <p:cNvSpPr/>
            <p:nvPr/>
          </p:nvSpPr>
          <p:spPr>
            <a:xfrm>
              <a:off x="4288465" y="210749"/>
              <a:ext cx="930501" cy="39792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Mula</a:t>
              </a:r>
              <a:endParaRPr lang="en-MY" sz="140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505D70-8A03-4DA7-AD26-CFBB7AB994EE}"/>
                </a:ext>
              </a:extLst>
            </p:cNvPr>
            <p:cNvSpPr txBox="1"/>
            <p:nvPr/>
          </p:nvSpPr>
          <p:spPr>
            <a:xfrm>
              <a:off x="3348635" y="789790"/>
              <a:ext cx="284085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err="1">
                  <a:latin typeface="Arial Narrow" panose="020B0606020202030204" pitchFamily="34" charset="0"/>
                </a:rPr>
                <a:t>Pelanggaran</a:t>
              </a:r>
              <a:endParaRPr lang="en-US" sz="1400">
                <a:latin typeface="Arial Narrow" panose="020B0606020202030204" pitchFamily="34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C54FA8-FFE0-46EB-948D-4FDFC17FA75D}"/>
                </a:ext>
              </a:extLst>
            </p:cNvPr>
            <p:cNvCxnSpPr>
              <a:cxnSpLocks/>
            </p:cNvCxnSpPr>
            <p:nvPr/>
          </p:nvCxnSpPr>
          <p:spPr>
            <a:xfrm>
              <a:off x="4725164" y="2873616"/>
              <a:ext cx="0" cy="3939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0EB525C-1169-4E7B-8032-25F962F6CB30}"/>
                </a:ext>
              </a:extLst>
            </p:cNvPr>
            <p:cNvCxnSpPr>
              <a:cxnSpLocks/>
            </p:cNvCxnSpPr>
            <p:nvPr/>
          </p:nvCxnSpPr>
          <p:spPr>
            <a:xfrm>
              <a:off x="7647252" y="2994922"/>
              <a:ext cx="0" cy="2836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943A6E-AFE8-4918-A0E8-3A833E4BC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9314" y="6141339"/>
              <a:ext cx="222644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AC7DDE3-2FAE-4935-8661-FB3C13068E0D}"/>
                </a:ext>
              </a:extLst>
            </p:cNvPr>
            <p:cNvCxnSpPr>
              <a:cxnSpLocks/>
            </p:cNvCxnSpPr>
            <p:nvPr/>
          </p:nvCxnSpPr>
          <p:spPr>
            <a:xfrm>
              <a:off x="2089314" y="3986011"/>
              <a:ext cx="761" cy="209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C0B316D-542F-4B96-A169-CA0F75016C03}"/>
                </a:ext>
              </a:extLst>
            </p:cNvPr>
            <p:cNvCxnSpPr>
              <a:cxnSpLocks/>
            </p:cNvCxnSpPr>
            <p:nvPr/>
          </p:nvCxnSpPr>
          <p:spPr>
            <a:xfrm>
              <a:off x="4744288" y="608671"/>
              <a:ext cx="0" cy="1681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635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TANGGUNGJAWAB PIHAK YANG TERLIBAT</a:t>
            </a:r>
            <a:endParaRPr lang="en-MY" dirty="0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20A3FE8-1C75-426A-9F45-6A2A89A5F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91756"/>
              </p:ext>
            </p:extLst>
          </p:nvPr>
        </p:nvGraphicFramePr>
        <p:xfrm>
          <a:off x="1461654" y="946882"/>
          <a:ext cx="9268691" cy="508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855">
                  <a:extLst>
                    <a:ext uri="{9D8B030D-6E8A-4147-A177-3AD203B41FA5}">
                      <a16:colId xmlns:a16="http://schemas.microsoft.com/office/drawing/2014/main" val="1000450029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1005070006"/>
                    </a:ext>
                  </a:extLst>
                </a:gridCol>
                <a:gridCol w="2175163">
                  <a:extLst>
                    <a:ext uri="{9D8B030D-6E8A-4147-A177-3AD203B41FA5}">
                      <a16:colId xmlns:a16="http://schemas.microsoft.com/office/drawing/2014/main" val="1308670130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3185314021"/>
                    </a:ext>
                  </a:extLst>
                </a:gridCol>
              </a:tblGrid>
              <a:tr h="999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Ahli JKKP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Pusat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(Wakil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Pengurusan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&amp; Wakil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Pekerja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)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serta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Kakitangan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OSHREC -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Mempunyai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Kad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Kuasa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Kakitangan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latin typeface="+mn-lt"/>
                        </a:rPr>
                        <a:t> OSHREC</a:t>
                      </a:r>
                      <a:r>
                        <a:rPr lang="en-MY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en-MY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Mengikut</a:t>
                      </a:r>
                      <a:r>
                        <a:rPr lang="en-MY" sz="1400" dirty="0">
                          <a:solidFill>
                            <a:schemeClr val="tx1"/>
                          </a:solidFill>
                          <a:latin typeface="+mn-lt"/>
                        </a:rPr>
                        <a:t> portfolio)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Seketeriat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SC (OSHREC)</a:t>
                      </a:r>
                      <a:endParaRPr lang="en-MY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Wakil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Pejabat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Pendaftar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, HEP,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Perolehan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Bendahari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MY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6000"/>
                  </a:ext>
                </a:extLst>
              </a:tr>
              <a:tr h="352730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Mengenalpasti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kesalahan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Menyediakan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bukti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kesalahan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Gambar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/ Video /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dokumen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Menjalankan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konsultasi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dengan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Pegawai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OSHREC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bagi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kes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diperlukan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Mengeluarkan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Borang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SC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Menghantar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Salinan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kepada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OSHREC</a:t>
                      </a:r>
                      <a:endParaRPr lang="en-MY" sz="18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Menjalankan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sesi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konsultasi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dengan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pemegang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kad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kuasa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tentang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kesalahan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dirujuk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perujuk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dalam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menentukan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tahap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kesalahan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dilakukan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MY" sz="1800" dirty="0">
                        <a:latin typeface="Arial Narrow" panose="020B0606020202030204" pitchFamily="34" charset="0"/>
                      </a:endParaRPr>
                    </a:p>
                    <a:p>
                      <a:endParaRPr lang="en-MY" sz="18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Mengumpulkan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menyemak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Salinan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Borang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SC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Mengemaskini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Borang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Menghantar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maklumat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memaklumkan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kepada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Pejabat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Pendaftar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, HEP ,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Perolehan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PTj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Mendapatkan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Borang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SC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Mengeluarkan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Surat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Amaran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kepada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individu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berkaitan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Menjalankan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Prosedur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Tindakan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Disiplin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atau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senarai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hitam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Kontraktor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)</a:t>
                      </a:r>
                      <a:endParaRPr lang="en-MY" sz="18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79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45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TINDAKAN SAFETY COMPLIANCE</a:t>
            </a:r>
            <a:endParaRPr lang="en-MY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DA0952-EDCD-4BBF-AB84-2CC23A54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97192"/>
              </p:ext>
            </p:extLst>
          </p:nvPr>
        </p:nvGraphicFramePr>
        <p:xfrm>
          <a:off x="1536251" y="706581"/>
          <a:ext cx="9145605" cy="5472546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119789">
                  <a:extLst>
                    <a:ext uri="{9D8B030D-6E8A-4147-A177-3AD203B41FA5}">
                      <a16:colId xmlns:a16="http://schemas.microsoft.com/office/drawing/2014/main" val="4097179667"/>
                    </a:ext>
                  </a:extLst>
                </a:gridCol>
                <a:gridCol w="1415380">
                  <a:extLst>
                    <a:ext uri="{9D8B030D-6E8A-4147-A177-3AD203B41FA5}">
                      <a16:colId xmlns:a16="http://schemas.microsoft.com/office/drawing/2014/main" val="2525213471"/>
                    </a:ext>
                  </a:extLst>
                </a:gridCol>
                <a:gridCol w="1756511">
                  <a:extLst>
                    <a:ext uri="{9D8B030D-6E8A-4147-A177-3AD203B41FA5}">
                      <a16:colId xmlns:a16="http://schemas.microsoft.com/office/drawing/2014/main" val="317509848"/>
                    </a:ext>
                  </a:extLst>
                </a:gridCol>
                <a:gridCol w="1680874">
                  <a:extLst>
                    <a:ext uri="{9D8B030D-6E8A-4147-A177-3AD203B41FA5}">
                      <a16:colId xmlns:a16="http://schemas.microsoft.com/office/drawing/2014/main" val="1565017445"/>
                    </a:ext>
                  </a:extLst>
                </a:gridCol>
                <a:gridCol w="140083">
                  <a:extLst>
                    <a:ext uri="{9D8B030D-6E8A-4147-A177-3AD203B41FA5}">
                      <a16:colId xmlns:a16="http://schemas.microsoft.com/office/drawing/2014/main" val="884247051"/>
                    </a:ext>
                  </a:extLst>
                </a:gridCol>
                <a:gridCol w="1314560">
                  <a:extLst>
                    <a:ext uri="{9D8B030D-6E8A-4147-A177-3AD203B41FA5}">
                      <a16:colId xmlns:a16="http://schemas.microsoft.com/office/drawing/2014/main" val="3641340280"/>
                    </a:ext>
                  </a:extLst>
                </a:gridCol>
                <a:gridCol w="1718408">
                  <a:extLst>
                    <a:ext uri="{9D8B030D-6E8A-4147-A177-3AD203B41FA5}">
                      <a16:colId xmlns:a16="http://schemas.microsoft.com/office/drawing/2014/main" val="335751980"/>
                    </a:ext>
                  </a:extLst>
                </a:gridCol>
              </a:tblGrid>
              <a:tr h="423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ms-MY" sz="1400" dirty="0">
                          <a:solidFill>
                            <a:schemeClr val="tx1"/>
                          </a:solidFill>
                          <a:effectLst/>
                        </a:rPr>
                        <a:t>Kesalahan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MY" sz="1400" err="1">
                          <a:solidFill>
                            <a:schemeClr val="tx1"/>
                          </a:solidFill>
                          <a:effectLst/>
                        </a:rPr>
                        <a:t>Perkara</a:t>
                      </a:r>
                      <a:endParaRPr lang="en-MY" sz="14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ms-MY" sz="1400">
                          <a:solidFill>
                            <a:schemeClr val="tx1"/>
                          </a:solidFill>
                          <a:effectLst/>
                        </a:rPr>
                        <a:t>Staf</a:t>
                      </a:r>
                      <a:endParaRPr lang="en-MY" sz="14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ms-MY" sz="1400">
                          <a:solidFill>
                            <a:schemeClr val="tx1"/>
                          </a:solidFill>
                          <a:effectLst/>
                        </a:rPr>
                        <a:t>Pelajar</a:t>
                      </a:r>
                      <a:endParaRPr lang="en-MY" sz="14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ms-MY" sz="1400">
                          <a:solidFill>
                            <a:schemeClr val="tx1"/>
                          </a:solidFill>
                          <a:effectLst/>
                        </a:rPr>
                        <a:t>Kontraktor</a:t>
                      </a:r>
                      <a:endParaRPr lang="en-MY" sz="14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ms-MY" sz="1400">
                          <a:solidFill>
                            <a:schemeClr val="tx1"/>
                          </a:solidFill>
                          <a:effectLst/>
                        </a:rPr>
                        <a:t>Pelawat</a:t>
                      </a:r>
                      <a:endParaRPr lang="en-MY" sz="140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427185"/>
                  </a:ext>
                </a:extLst>
              </a:tr>
              <a:tr h="601938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Prosedur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</a:rPr>
                        <a:t>bagi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</a:rPr>
                        <a:t>Setiap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 Kesalahan</a:t>
                      </a:r>
                      <a:endParaRPr lang="en-US" sz="11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Borang</a:t>
                      </a: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SC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Untuk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Kesalahan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2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seterusnya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936751"/>
                  </a:ext>
                </a:extLst>
              </a:tr>
              <a:tr h="326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Amaran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Lisan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728312"/>
                  </a:ext>
                </a:extLst>
              </a:tr>
              <a:tr h="73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Salinan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kepada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 OSHREC –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Seketeriat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 SC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41900"/>
                  </a:ext>
                </a:extLst>
              </a:tr>
              <a:tr h="690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Prosedur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Tambahan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kali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Pertama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MY" sz="1100" err="1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Seketeriat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SC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Kemaskini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Borang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SC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endParaRPr lang="en-MY" sz="1400"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/>
                </a:tc>
                <a:extLst>
                  <a:ext uri="{0D108BD9-81ED-4DB2-BD59-A6C34878D82A}">
                    <a16:rowId xmlns:a16="http://schemas.microsoft.com/office/drawing/2014/main" val="3281533399"/>
                  </a:ext>
                </a:extLst>
              </a:tr>
              <a:tr h="59245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Prosedur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Tambahan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kali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Kedua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Salinan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Borang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SC –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Dilakukan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oleh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Seketeriat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SC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Pejabat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Pendaftar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HEP (Unit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Tatatertib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Pejabat </a:t>
                      </a: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Bendahari</a:t>
                      </a: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MY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Pejabat </a:t>
                      </a:r>
                      <a:r>
                        <a:rPr lang="en-MY" sz="140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Bendahari</a:t>
                      </a:r>
                      <a:r>
                        <a:rPr lang="en-MY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Pejabat </a:t>
                      </a: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Keselamatan</a:t>
                      </a: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&amp; </a:t>
                      </a: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PTj</a:t>
                      </a: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(Maklumat)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812809"/>
                  </a:ext>
                </a:extLst>
              </a:tr>
              <a:tr h="83979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err="1">
                          <a:effectLst/>
                          <a:latin typeface="Arial Narrow"/>
                          <a:ea typeface="Times New Roman" panose="02020603050405020304" pitchFamily="18" charset="0"/>
                          <a:cs typeface="Arial"/>
                        </a:rPr>
                        <a:t>Kedua</a:t>
                      </a:r>
                      <a:endParaRPr lang="en-MY" sz="1400" err="1"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Tindakan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Pentadbiran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Surat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Amaran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Dikeluarkan oleh Pejabat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Pendaftar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kepada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Pesalah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Surat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Amaran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kumimoji="0" lang="en-US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Dikeluarkan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oleh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HEP (Unit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Tatatertib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kumimoji="0" lang="en-US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kepada</a:t>
                      </a: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1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Pesalah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Penggantungan projek oleh Bahagian Perolehan Bendahari / Pentadbir Kontrak Ptj</a:t>
                      </a:r>
                      <a:endParaRPr kumimoji="0" lang="en-MY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Penggantungan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projek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oleh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Bahagian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Perolehan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Bendahari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Pentadbir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Kontrak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Ptj</a:t>
                      </a:r>
                      <a:endParaRPr kumimoji="0" lang="en-MY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  <a:defRPr/>
                      </a:pP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Tidak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dibenarkan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memasuki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Universiti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selama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tempoh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3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bulan</a:t>
                      </a:r>
                      <a:endParaRPr kumimoji="0" lang="en-MY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303470"/>
                  </a:ext>
                </a:extLst>
              </a:tr>
              <a:tr h="58243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342900" algn="l"/>
                        </a:tabLs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Prosedur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Tambahan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kali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Ketiga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Salinan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Borang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SC –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Dilakukan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oleh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Seketeriat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SC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Pejabat </a:t>
                      </a: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Pendaftar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HEP (Unit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Tatatertib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Pejabat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MY" sz="1100" dirty="0" err="1">
                          <a:solidFill>
                            <a:schemeClr val="tx1"/>
                          </a:solidFill>
                          <a:effectLst/>
                        </a:rPr>
                        <a:t>Bendahari</a:t>
                      </a:r>
                      <a:r>
                        <a:rPr lang="en-MY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MY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Pejabat </a:t>
                      </a:r>
                      <a:r>
                        <a:rPr lang="en-MY" sz="140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Bendahari</a:t>
                      </a:r>
                      <a:r>
                        <a:rPr lang="en-MY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Pejabat </a:t>
                      </a: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Keselamatan</a:t>
                      </a: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&amp; </a:t>
                      </a:r>
                      <a:r>
                        <a:rPr lang="en-MY" sz="1100" err="1">
                          <a:solidFill>
                            <a:schemeClr val="tx1"/>
                          </a:solidFill>
                          <a:effectLst/>
                        </a:rPr>
                        <a:t>PTj</a:t>
                      </a:r>
                      <a:r>
                        <a:rPr lang="en-MY" sz="1100">
                          <a:solidFill>
                            <a:schemeClr val="tx1"/>
                          </a:solidFill>
                          <a:effectLst/>
                        </a:rPr>
                        <a:t> (Maklumat)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081515"/>
                  </a:ext>
                </a:extLst>
              </a:tr>
              <a:tr h="67735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ms-MY" sz="1400">
                          <a:effectLst/>
                          <a:latin typeface="Arial Narrow"/>
                          <a:cs typeface="Arial"/>
                        </a:rPr>
                        <a:t>Ketiga</a:t>
                      </a:r>
                      <a:endParaRPr lang="en-MY" sz="1400"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Tindakan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Pentadbiran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Tindakan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disiplin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oleh Pejabat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Pendaftar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Tindakan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Displin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oleh Unit </a:t>
                      </a:r>
                      <a:r>
                        <a:rPr lang="en-US" sz="1100" err="1">
                          <a:solidFill>
                            <a:schemeClr val="tx1"/>
                          </a:solidFill>
                          <a:effectLst/>
                        </a:rPr>
                        <a:t>Tatatertib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 HEP</a:t>
                      </a:r>
                      <a:endParaRPr lang="en-MY" sz="110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Syarikat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akan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disenarai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hitam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Syarikat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disenarai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hitam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ms-MY" sz="1100" dirty="0">
                          <a:solidFill>
                            <a:schemeClr val="tx1"/>
                          </a:solidFill>
                          <a:effectLst/>
                        </a:rPr>
                        <a:t>Tiada</a:t>
                      </a:r>
                      <a:endParaRPr lang="en-MY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457" marR="414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707485"/>
                  </a:ext>
                </a:extLst>
              </a:tr>
            </a:tbl>
          </a:graphicData>
        </a:graphic>
      </p:graphicFrame>
      <p:pic>
        <p:nvPicPr>
          <p:cNvPr id="2" name="Graphic 1" descr="Checkmark">
            <a:extLst>
              <a:ext uri="{FF2B5EF4-FFF2-40B4-BE49-F238E27FC236}">
                <a16:creationId xmlns:a16="http://schemas.microsoft.com/office/drawing/2014/main" id="{0C157574-4C58-1732-43C5-0B8E75F60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695" y="1226434"/>
            <a:ext cx="457200" cy="398867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A442FF87-8F52-9CD5-6DC4-25B529C0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1253" y="1640691"/>
            <a:ext cx="457200" cy="398867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1FC8C018-14D1-EDB0-6044-AD3DA0777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391" y="2209575"/>
            <a:ext cx="457200" cy="398867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6A40A002-6C53-E95E-2E14-80358F20C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3211" y="1241824"/>
            <a:ext cx="457200" cy="398867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E87D7BF9-CE5A-BDA6-6786-536C0C10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0769" y="1656081"/>
            <a:ext cx="457200" cy="398867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71D57B49-85B3-DDA1-746B-E107EDE03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907" y="2224965"/>
            <a:ext cx="457200" cy="398867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A56E7393-3748-053A-9102-AF0EE5C55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6499" y="1257214"/>
            <a:ext cx="457200" cy="398867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C1FD170D-66B3-2B52-DC06-2959329E9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4057" y="1671471"/>
            <a:ext cx="457200" cy="398867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B3FB330C-5CD9-3BCF-6D18-C95501D1B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7195" y="2240355"/>
            <a:ext cx="457200" cy="398867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BE7DC8A9-3F4B-CBEF-0B87-3CE33F6FD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787" y="1011627"/>
            <a:ext cx="457200" cy="398867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31CF2AC1-2D9B-4671-57A5-58B5C5267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8241" y="1686861"/>
            <a:ext cx="457200" cy="398867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7558670E-B925-EDE1-7805-DE3BC3DF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1379" y="2255745"/>
            <a:ext cx="457200" cy="3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7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MAKLUMAT TAMBAHAN</a:t>
            </a:r>
            <a:endParaRPr lang="en-MY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1540083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34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FDE5094-AB80-4D5E-A439-9E1CF8354BD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SENARAI KESALAHAN</a:t>
            </a:r>
            <a:endParaRPr lang="en-MY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F16D20-902F-44F3-B731-B6E207419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893550"/>
              </p:ext>
            </p:extLst>
          </p:nvPr>
        </p:nvGraphicFramePr>
        <p:xfrm>
          <a:off x="1489363" y="665017"/>
          <a:ext cx="9213273" cy="5527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2813">
                  <a:extLst>
                    <a:ext uri="{9D8B030D-6E8A-4147-A177-3AD203B41FA5}">
                      <a16:colId xmlns:a16="http://schemas.microsoft.com/office/drawing/2014/main" val="4205472233"/>
                    </a:ext>
                  </a:extLst>
                </a:gridCol>
                <a:gridCol w="3645237">
                  <a:extLst>
                    <a:ext uri="{9D8B030D-6E8A-4147-A177-3AD203B41FA5}">
                      <a16:colId xmlns:a16="http://schemas.microsoft.com/office/drawing/2014/main" val="481154408"/>
                    </a:ext>
                  </a:extLst>
                </a:gridCol>
                <a:gridCol w="4815223">
                  <a:extLst>
                    <a:ext uri="{9D8B030D-6E8A-4147-A177-3AD203B41FA5}">
                      <a16:colId xmlns:a16="http://schemas.microsoft.com/office/drawing/2014/main" val="1150142892"/>
                    </a:ext>
                  </a:extLst>
                </a:gridCol>
              </a:tblGrid>
              <a:tr h="4407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Kesalahan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Penerangan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827722097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memakai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Alat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Pelindung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Diri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(PPE) yang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lengkap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Pemakaian PPE tidak lengkap atau tidak sempurna atau tidak sesuai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1097572613"/>
                  </a:ext>
                </a:extLst>
              </a:tr>
              <a:tr h="12254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Merokok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kawasan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Universiti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Rokok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konvensional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Rokok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elektronik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/ Vape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dibenarkan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dipamerkan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Merokok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UM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sama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ada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bagunan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bilik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tandas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tangga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tempat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tersorok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laluan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. 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1179139666"/>
                  </a:ext>
                </a:extLst>
              </a:tr>
              <a:tr h="6326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Menutup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menghalang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alat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pencegah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kebakaran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pili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bomba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tangga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kecemasan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laluan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kecemasan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BOMBA.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Pemilik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staf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bertanggungjawab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meletakkan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kenderaan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menghalang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alat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pencegah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kebakaran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554805867"/>
                  </a:ext>
                </a:extLst>
              </a:tr>
              <a:tr h="341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Melakukan pembakaran terbuka di kawasan Universiti.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Pembakaran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terbuka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sengaja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224277809"/>
                  </a:ext>
                </a:extLst>
              </a:tr>
              <a:tr h="592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Bergurau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(horseplay) di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tempat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mengundang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kemalangan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mendorong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pelakuan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(unsafe action)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menyorokkan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barang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pelakuan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tolak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menolak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466030972"/>
                  </a:ext>
                </a:extLst>
              </a:tr>
              <a:tr h="592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Menjalankan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tanpa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mematuhi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prosedur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(safe work Procedure ).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Mengabaikan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SOP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Safe Work Procedure (SWP) yang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disediakan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4129804326"/>
                  </a:ext>
                </a:extLst>
              </a:tr>
              <a:tr h="592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housekeeping yang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mengundang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tempat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Membiarkan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barang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bahan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berpotensi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berbahaya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berada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tempat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2478195010"/>
                  </a:ext>
                </a:extLst>
              </a:tr>
              <a:tr h="6326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Mengoperasi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peralatan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jentera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tanpa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kelulusan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sijil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sah</a:t>
                      </a:r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4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MY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342900" algn="l"/>
                        </a:tabLst>
                      </a:pP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jentera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tanpa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sijil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Kelayakan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Jentera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(CF)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iaitu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PMA/PMD/PMT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Sijil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badan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berautoriti</a:t>
                      </a: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sah</a:t>
                      </a:r>
                      <a:endParaRPr lang="en-MY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807" marR="38807" marT="0" marB="0" anchor="ctr"/>
                </a:tc>
                <a:extLst>
                  <a:ext uri="{0D108BD9-81ED-4DB2-BD59-A6C34878D82A}">
                    <a16:rowId xmlns:a16="http://schemas.microsoft.com/office/drawing/2014/main" val="1399680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472919"/>
      </p:ext>
    </p:extLst>
  </p:cSld>
  <p:clrMapOvr>
    <a:masterClrMapping/>
  </p:clrMapOvr>
</p:sld>
</file>

<file path=ppt/theme/theme1.xml><?xml version="1.0" encoding="utf-8"?>
<a:theme xmlns:a="http://schemas.openxmlformats.org/drawingml/2006/main" name="1_UM PowerPoin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C00000"/>
      </a:accent2>
      <a:accent3>
        <a:srgbClr val="F6CC18"/>
      </a:accent3>
      <a:accent4>
        <a:srgbClr val="7030A0"/>
      </a:accent4>
      <a:accent5>
        <a:srgbClr val="0070C0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_Slide_Template_2022_2white" id="{1AAD3A9E-F56C-4C03-9FE7-336FF023B69D}" vid="{CDB6C0F7-98BE-450F-813C-10397B8C1FB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eaningful Template">
  <a:themeElements>
    <a:clrScheme name="Meaningful Template">
      <a:dk1>
        <a:srgbClr val="000000"/>
      </a:dk1>
      <a:lt1>
        <a:srgbClr val="FFFFFF"/>
      </a:lt1>
      <a:dk2>
        <a:srgbClr val="5E6970"/>
      </a:dk2>
      <a:lt2>
        <a:srgbClr val="FFFFFF"/>
      </a:lt2>
      <a:accent1>
        <a:srgbClr val="264653"/>
      </a:accent1>
      <a:accent2>
        <a:srgbClr val="2A9D8F"/>
      </a:accent2>
      <a:accent3>
        <a:srgbClr val="E9C46A"/>
      </a:accent3>
      <a:accent4>
        <a:srgbClr val="F4A261"/>
      </a:accent4>
      <a:accent5>
        <a:srgbClr val="E76F51"/>
      </a:accent5>
      <a:accent6>
        <a:srgbClr val="8D248D"/>
      </a:accent6>
      <a:hlink>
        <a:srgbClr val="2A9D8F"/>
      </a:hlink>
      <a:folHlink>
        <a:srgbClr val="000000"/>
      </a:folHlink>
    </a:clrScheme>
    <a:fontScheme name="Custom 77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2060"/>
    </a:accent1>
    <a:accent2>
      <a:srgbClr val="C00000"/>
    </a:accent2>
    <a:accent3>
      <a:srgbClr val="F6CC18"/>
    </a:accent3>
    <a:accent4>
      <a:srgbClr val="7030A0"/>
    </a:accent4>
    <a:accent5>
      <a:srgbClr val="0070C0"/>
    </a:accent5>
    <a:accent6>
      <a:srgbClr val="FFC00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71fa89-4e26-4954-a4c1-885c68789ccd">
      <UserInfo>
        <DisplayName>NOOR AZRIL BIN RAMLI</DisplayName>
        <AccountId>16</AccountId>
        <AccountType/>
      </UserInfo>
    </SharedWithUsers>
    <lcf76f155ced4ddcb4097134ff3c332f xmlns="05b7efba-e322-4886-ba3c-1e1f10ff653d">
      <Terms xmlns="http://schemas.microsoft.com/office/infopath/2007/PartnerControls"/>
    </lcf76f155ced4ddcb4097134ff3c332f>
    <TaxCatchAll xmlns="b971fa89-4e26-4954-a4c1-885c68789cc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29AF7867FD849871C8D8D8F3E1292" ma:contentTypeVersion="16" ma:contentTypeDescription="Create a new document." ma:contentTypeScope="" ma:versionID="6eb9ce3ac846c2702f1259eb2e1ade7b">
  <xsd:schema xmlns:xsd="http://www.w3.org/2001/XMLSchema" xmlns:xs="http://www.w3.org/2001/XMLSchema" xmlns:p="http://schemas.microsoft.com/office/2006/metadata/properties" xmlns:ns2="05b7efba-e322-4886-ba3c-1e1f10ff653d" xmlns:ns3="b971fa89-4e26-4954-a4c1-885c68789ccd" targetNamespace="http://schemas.microsoft.com/office/2006/metadata/properties" ma:root="true" ma:fieldsID="0abc15e1334cc993fa07177f02fc4b08" ns2:_="" ns3:_="">
    <xsd:import namespace="05b7efba-e322-4886-ba3c-1e1f10ff653d"/>
    <xsd:import namespace="b971fa89-4e26-4954-a4c1-885c68789c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b7efba-e322-4886-ba3c-1e1f10ff65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f53b18-50df-45e7-80ee-dd1a395fc6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1fa89-4e26-4954-a4c1-885c68789c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a1e6759-5e47-4fcf-b674-4cc3896e03e5}" ma:internalName="TaxCatchAll" ma:showField="CatchAllData" ma:web="b971fa89-4e26-4954-a4c1-885c68789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B6B295-0E6B-469A-90B0-39E75E3599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DF9368-EE87-48BE-B9DF-763120B387E3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purl.org/dc/dcmitype/"/>
    <ds:schemaRef ds:uri="b971fa89-4e26-4954-a4c1-885c68789ccd"/>
    <ds:schemaRef ds:uri="05b7efba-e322-4886-ba3c-1e1f10ff653d"/>
  </ds:schemaRefs>
</ds:datastoreItem>
</file>

<file path=customXml/itemProps3.xml><?xml version="1.0" encoding="utf-8"?>
<ds:datastoreItem xmlns:ds="http://schemas.openxmlformats.org/officeDocument/2006/customXml" ds:itemID="{823D5497-A706-44A3-B0CF-1C0338558ADF}">
  <ds:schemaRefs>
    <ds:schemaRef ds:uri="05b7efba-e322-4886-ba3c-1e1f10ff653d"/>
    <ds:schemaRef ds:uri="b971fa89-4e26-4954-a4c1-885c68789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2028</Words>
  <Application>Microsoft Office PowerPoint</Application>
  <PresentationFormat>Widescreen</PresentationFormat>
  <Paragraphs>296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Noto Sans Symbols</vt:lpstr>
      <vt:lpstr>Garamond</vt:lpstr>
      <vt:lpstr>DM Serif Display</vt:lpstr>
      <vt:lpstr>Calibri Light</vt:lpstr>
      <vt:lpstr>Arial Narrow</vt:lpstr>
      <vt:lpstr>Cambria</vt:lpstr>
      <vt:lpstr>Wingdings</vt:lpstr>
      <vt:lpstr>Open Sans Light</vt:lpstr>
      <vt:lpstr>Times New Roman</vt:lpstr>
      <vt:lpstr>Arial</vt:lpstr>
      <vt:lpstr>MS Mincho</vt:lpstr>
      <vt:lpstr>Open Sans</vt:lpstr>
      <vt:lpstr>Tahoma</vt:lpstr>
      <vt:lpstr>Lato</vt:lpstr>
      <vt:lpstr>Calibri</vt:lpstr>
      <vt:lpstr>1_UM PowerPoint Template</vt:lpstr>
      <vt:lpstr>Custom Design</vt:lpstr>
      <vt:lpstr>Meaningful Template</vt:lpstr>
      <vt:lpstr>            TAKLIMAT PEMATUHAN KESELAMATAN / SAFETY COMPLIANCE (SC)  2 JUN 2023</vt:lpstr>
      <vt:lpstr>OBJEKTIF TAKLIMAT</vt:lpstr>
      <vt:lpstr>SAFETY COMPLIANCE (SC)</vt:lpstr>
      <vt:lpstr>Carta Alir Mudah Proses Kerja SC</vt:lpstr>
      <vt:lpstr>CARTA ALIR PROSES KERJA SC</vt:lpstr>
      <vt:lpstr>TANGGUNGJAWAB PIHAK YANG TERLIBAT</vt:lpstr>
      <vt:lpstr>TINDAKAN SAFETY COMPLIANCE</vt:lpstr>
      <vt:lpstr>MAKLUMAT TAMBAHAN</vt:lpstr>
      <vt:lpstr>SENARAI KESALAHAN</vt:lpstr>
      <vt:lpstr>SENARAI KESALAHAN </vt:lpstr>
      <vt:lpstr>SAFETY COMPLIANCE 2022</vt:lpstr>
      <vt:lpstr>SAFETY COMPLIANCE SETAKAT MEI 2023</vt:lpstr>
      <vt:lpstr>LAMPIRAN</vt:lpstr>
      <vt:lpstr>Frequently Asked Question ( FAQ )</vt:lpstr>
      <vt:lpstr>FAQ</vt:lpstr>
      <vt:lpstr>FAQ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HAZREN BIN MOHD</dc:creator>
  <cp:lastModifiedBy>ZURINA BINTI MARJUKI @ MARZUKI</cp:lastModifiedBy>
  <cp:revision>14</cp:revision>
  <cp:lastPrinted>2022-12-15T23:32:09Z</cp:lastPrinted>
  <dcterms:created xsi:type="dcterms:W3CDTF">2021-08-14T12:48:02Z</dcterms:created>
  <dcterms:modified xsi:type="dcterms:W3CDTF">2023-06-25T00:09:49Z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0x0101002D329AF7867FD849871C8D8D8F3E1292</vt:lpwstr>
  </property>
  <property fmtid="{D5CDD505-2E9C-101B-9397-08002B2CF9AE}" pid="3" name="MediaServiceImageTags">
    <vt:lpwstr/>
  </property>
</Properties>
</file>